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60" r:id="rId6"/>
    <p:sldId id="262" r:id="rId7"/>
    <p:sldId id="268" r:id="rId8"/>
    <p:sldId id="258" r:id="rId9"/>
    <p:sldId id="279" r:id="rId10"/>
    <p:sldId id="259" r:id="rId11"/>
    <p:sldId id="280" r:id="rId12"/>
    <p:sldId id="265" r:id="rId13"/>
    <p:sldId id="281" r:id="rId14"/>
    <p:sldId id="282" r:id="rId15"/>
    <p:sldId id="283" r:id="rId16"/>
    <p:sldId id="284" r:id="rId17"/>
    <p:sldId id="288" r:id="rId18"/>
    <p:sldId id="271" r:id="rId19"/>
    <p:sldId id="289" r:id="rId20"/>
    <p:sldId id="269" r:id="rId21"/>
    <p:sldId id="290" r:id="rId22"/>
    <p:sldId id="291" r:id="rId23"/>
    <p:sldId id="285" r:id="rId24"/>
    <p:sldId id="292" r:id="rId25"/>
    <p:sldId id="293" r:id="rId26"/>
    <p:sldId id="294" r:id="rId27"/>
    <p:sldId id="302" r:id="rId28"/>
    <p:sldId id="295" r:id="rId29"/>
    <p:sldId id="300" r:id="rId30"/>
    <p:sldId id="296" r:id="rId31"/>
    <p:sldId id="298" r:id="rId32"/>
    <p:sldId id="299" r:id="rId33"/>
    <p:sldId id="297" r:id="rId34"/>
    <p:sldId id="301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27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6C1508-5B1E-4855-A42A-19FB6725540D}" type="doc">
      <dgm:prSet loTypeId="urn:microsoft.com/office/officeart/2008/layout/RadialCluster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411221-AF71-400D-AEE1-947096F0D80A}">
      <dgm:prSet phldrT="[Text]" custT="1"/>
      <dgm:spPr/>
      <dgm:t>
        <a:bodyPr/>
        <a:lstStyle/>
        <a:p>
          <a:r>
            <a:rPr lang="en-US" sz="1800" dirty="0"/>
            <a:t>Cluster manager</a:t>
          </a:r>
        </a:p>
      </dgm:t>
    </dgm:pt>
    <dgm:pt modelId="{3FCFD00F-DA88-49B7-9A6E-D7963B02EFE3}" type="parTrans" cxnId="{E31FC96A-E8C7-45C7-8B57-6B9DC11CEE52}">
      <dgm:prSet/>
      <dgm:spPr/>
      <dgm:t>
        <a:bodyPr/>
        <a:lstStyle/>
        <a:p>
          <a:endParaRPr lang="en-US"/>
        </a:p>
      </dgm:t>
    </dgm:pt>
    <dgm:pt modelId="{C5612ECF-FBFD-4F7A-A784-22437045D113}" type="sibTrans" cxnId="{E31FC96A-E8C7-45C7-8B57-6B9DC11CEE52}">
      <dgm:prSet/>
      <dgm:spPr/>
      <dgm:t>
        <a:bodyPr/>
        <a:lstStyle/>
        <a:p>
          <a:endParaRPr lang="en-US"/>
        </a:p>
      </dgm:t>
    </dgm:pt>
    <dgm:pt modelId="{9A4D1DAB-E486-43AD-A30E-CDBFF20A7A57}">
      <dgm:prSet phldrT="[Text]" custT="1"/>
      <dgm:spPr/>
      <dgm:t>
        <a:bodyPr/>
        <a:lstStyle/>
        <a:p>
          <a:endParaRPr lang="en-US" sz="1400" dirty="0"/>
        </a:p>
        <a:p>
          <a:r>
            <a:rPr lang="en-US" sz="1800" dirty="0"/>
            <a:t>Spark driver script</a:t>
          </a:r>
        </a:p>
        <a:p>
          <a:endParaRPr lang="en-US" sz="1400" dirty="0"/>
        </a:p>
      </dgm:t>
    </dgm:pt>
    <dgm:pt modelId="{17C910A0-F093-4C73-966D-5D25C3BC13F1}" type="parTrans" cxnId="{BB07A727-00A7-45F0-BDD9-A3D9801916B0}">
      <dgm:prSet/>
      <dgm:spPr/>
      <dgm:t>
        <a:bodyPr/>
        <a:lstStyle/>
        <a:p>
          <a:endParaRPr lang="en-US"/>
        </a:p>
      </dgm:t>
    </dgm:pt>
    <dgm:pt modelId="{220EBFBC-E9C6-456D-A061-9ECE38F56393}" type="sibTrans" cxnId="{BB07A727-00A7-45F0-BDD9-A3D9801916B0}">
      <dgm:prSet/>
      <dgm:spPr/>
      <dgm:t>
        <a:bodyPr/>
        <a:lstStyle/>
        <a:p>
          <a:endParaRPr lang="en-US"/>
        </a:p>
      </dgm:t>
    </dgm:pt>
    <dgm:pt modelId="{4CDDAE2F-FF2B-4F8F-827C-788FDFF8A48B}">
      <dgm:prSet phldrT="[Text]"/>
      <dgm:spPr/>
      <dgm:t>
        <a:bodyPr/>
        <a:lstStyle/>
        <a:p>
          <a:r>
            <a:rPr lang="en-US" dirty="0"/>
            <a:t>executor</a:t>
          </a:r>
        </a:p>
      </dgm:t>
    </dgm:pt>
    <dgm:pt modelId="{E9748F45-9D48-4BC5-B0E4-87336C02E623}" type="parTrans" cxnId="{D050F914-5420-45E8-ACA7-6FE99DF6D0B7}">
      <dgm:prSet/>
      <dgm:spPr/>
      <dgm:t>
        <a:bodyPr/>
        <a:lstStyle/>
        <a:p>
          <a:endParaRPr lang="en-US"/>
        </a:p>
      </dgm:t>
    </dgm:pt>
    <dgm:pt modelId="{4843535E-4539-4F61-893D-FC8426021096}" type="sibTrans" cxnId="{D050F914-5420-45E8-ACA7-6FE99DF6D0B7}">
      <dgm:prSet/>
      <dgm:spPr/>
      <dgm:t>
        <a:bodyPr/>
        <a:lstStyle/>
        <a:p>
          <a:endParaRPr lang="en-US"/>
        </a:p>
      </dgm:t>
    </dgm:pt>
    <dgm:pt modelId="{B131B215-2B74-42FA-B38D-680FA48E806C}">
      <dgm:prSet phldrT="[Text]"/>
      <dgm:spPr/>
      <dgm:t>
        <a:bodyPr/>
        <a:lstStyle/>
        <a:p>
          <a:r>
            <a:rPr lang="en-US" dirty="0"/>
            <a:t>executor</a:t>
          </a:r>
        </a:p>
      </dgm:t>
    </dgm:pt>
    <dgm:pt modelId="{4F0BF20D-183B-4ED3-8DB4-0AA4CA5DF7E9}" type="parTrans" cxnId="{E6C2C2C9-313E-472E-886B-728069FF0899}">
      <dgm:prSet/>
      <dgm:spPr/>
      <dgm:t>
        <a:bodyPr/>
        <a:lstStyle/>
        <a:p>
          <a:endParaRPr lang="en-US"/>
        </a:p>
      </dgm:t>
    </dgm:pt>
    <dgm:pt modelId="{568026FE-CDE9-4CC8-A0A9-E427A79EF9EA}" type="sibTrans" cxnId="{E6C2C2C9-313E-472E-886B-728069FF0899}">
      <dgm:prSet/>
      <dgm:spPr/>
      <dgm:t>
        <a:bodyPr/>
        <a:lstStyle/>
        <a:p>
          <a:endParaRPr lang="en-US"/>
        </a:p>
      </dgm:t>
    </dgm:pt>
    <dgm:pt modelId="{9012FB2C-988D-4344-9B9B-FAB388D13C43}">
      <dgm:prSet phldrT="[Text]" phldr="1"/>
      <dgm:spPr/>
      <dgm:t>
        <a:bodyPr/>
        <a:lstStyle/>
        <a:p>
          <a:endParaRPr lang="en-US"/>
        </a:p>
      </dgm:t>
    </dgm:pt>
    <dgm:pt modelId="{43F47BB4-B3E5-4643-8F1A-A933365BCB7B}" type="parTrans" cxnId="{805CF377-70F8-469C-9652-E65CC73D6684}">
      <dgm:prSet/>
      <dgm:spPr/>
      <dgm:t>
        <a:bodyPr/>
        <a:lstStyle/>
        <a:p>
          <a:endParaRPr lang="en-US"/>
        </a:p>
      </dgm:t>
    </dgm:pt>
    <dgm:pt modelId="{CE78F88E-0841-47AB-9278-309DF341388B}" type="sibTrans" cxnId="{805CF377-70F8-469C-9652-E65CC73D6684}">
      <dgm:prSet/>
      <dgm:spPr/>
      <dgm:t>
        <a:bodyPr/>
        <a:lstStyle/>
        <a:p>
          <a:endParaRPr lang="en-US"/>
        </a:p>
      </dgm:t>
    </dgm:pt>
    <dgm:pt modelId="{7829ED59-1B4D-48A3-BFEA-81D1E8419A3A}">
      <dgm:prSet/>
      <dgm:spPr/>
      <dgm:t>
        <a:bodyPr/>
        <a:lstStyle/>
        <a:p>
          <a:r>
            <a:rPr lang="en-US" dirty="0"/>
            <a:t>executor</a:t>
          </a:r>
        </a:p>
      </dgm:t>
    </dgm:pt>
    <dgm:pt modelId="{45BB5F9F-607D-42A2-BAE4-DB4899490344}" type="parTrans" cxnId="{3DC18FE2-2618-4A23-9E0E-26C67848077B}">
      <dgm:prSet/>
      <dgm:spPr/>
      <dgm:t>
        <a:bodyPr/>
        <a:lstStyle/>
        <a:p>
          <a:endParaRPr lang="en-US"/>
        </a:p>
      </dgm:t>
    </dgm:pt>
    <dgm:pt modelId="{4E10326A-BC63-4EAD-97FC-26516DC7117E}" type="sibTrans" cxnId="{3DC18FE2-2618-4A23-9E0E-26C67848077B}">
      <dgm:prSet/>
      <dgm:spPr/>
      <dgm:t>
        <a:bodyPr/>
        <a:lstStyle/>
        <a:p>
          <a:endParaRPr lang="en-US"/>
        </a:p>
      </dgm:t>
    </dgm:pt>
    <dgm:pt modelId="{29BFE52D-E50F-46E1-BFFF-4522B911A713}" type="pres">
      <dgm:prSet presAssocID="{996C1508-5B1E-4855-A42A-19FB6725540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CE7A2A2-B23B-47EA-A113-0904698471EA}" type="pres">
      <dgm:prSet presAssocID="{A1411221-AF71-400D-AEE1-947096F0D80A}" presName="singleCycle" presStyleCnt="0"/>
      <dgm:spPr/>
    </dgm:pt>
    <dgm:pt modelId="{7EE2BB5F-DF17-49F5-A8DC-C69433349098}" type="pres">
      <dgm:prSet presAssocID="{A1411221-AF71-400D-AEE1-947096F0D80A}" presName="singleCenter" presStyleLbl="node1" presStyleIdx="0" presStyleCnt="5" custScaleY="64042" custLinFactNeighborX="-1641" custLinFactNeighborY="10316">
        <dgm:presLayoutVars>
          <dgm:chMax val="7"/>
          <dgm:chPref val="7"/>
        </dgm:presLayoutVars>
      </dgm:prSet>
      <dgm:spPr/>
    </dgm:pt>
    <dgm:pt modelId="{C6B71EC3-4260-4D13-AA70-F2AFDE1756B9}" type="pres">
      <dgm:prSet presAssocID="{17C910A0-F093-4C73-966D-5D25C3BC13F1}" presName="Name56" presStyleLbl="parChTrans1D2" presStyleIdx="0" presStyleCnt="4"/>
      <dgm:spPr/>
    </dgm:pt>
    <dgm:pt modelId="{51E505B5-5E7E-4378-A3C6-3084EA38CCE3}" type="pres">
      <dgm:prSet presAssocID="{9A4D1DAB-E486-43AD-A30E-CDBFF20A7A57}" presName="text0" presStyleLbl="node1" presStyleIdx="1" presStyleCnt="5" custScaleX="153782" custScaleY="107772" custRadScaleRad="66368" custRadScaleInc="-1312">
        <dgm:presLayoutVars>
          <dgm:bulletEnabled val="1"/>
        </dgm:presLayoutVars>
      </dgm:prSet>
      <dgm:spPr/>
    </dgm:pt>
    <dgm:pt modelId="{671369D0-AC48-4F70-B45E-D8B942C66832}" type="pres">
      <dgm:prSet presAssocID="{E9748F45-9D48-4BC5-B0E4-87336C02E623}" presName="Name56" presStyleLbl="parChTrans1D2" presStyleIdx="1" presStyleCnt="4"/>
      <dgm:spPr/>
    </dgm:pt>
    <dgm:pt modelId="{CF323229-9BE5-4CC8-A309-E180CCCA1CB5}" type="pres">
      <dgm:prSet presAssocID="{4CDDAE2F-FF2B-4F8F-827C-788FDFF8A48B}" presName="text0" presStyleLbl="node1" presStyleIdx="2" presStyleCnt="5" custScaleY="79891" custRadScaleRad="144093" custRadScaleInc="96784">
        <dgm:presLayoutVars>
          <dgm:bulletEnabled val="1"/>
        </dgm:presLayoutVars>
      </dgm:prSet>
      <dgm:spPr/>
    </dgm:pt>
    <dgm:pt modelId="{73FE5B2B-1466-4456-8993-C5BB8BC17690}" type="pres">
      <dgm:prSet presAssocID="{4F0BF20D-183B-4ED3-8DB4-0AA4CA5DF7E9}" presName="Name56" presStyleLbl="parChTrans1D2" presStyleIdx="2" presStyleCnt="4"/>
      <dgm:spPr/>
    </dgm:pt>
    <dgm:pt modelId="{2104BF49-1CC4-4016-B580-113B9CCCD08E}" type="pres">
      <dgm:prSet presAssocID="{B131B215-2B74-42FA-B38D-680FA48E806C}" presName="text0" presStyleLbl="node1" presStyleIdx="3" presStyleCnt="5" custScaleY="86474" custRadScaleRad="95926">
        <dgm:presLayoutVars>
          <dgm:bulletEnabled val="1"/>
        </dgm:presLayoutVars>
      </dgm:prSet>
      <dgm:spPr/>
    </dgm:pt>
    <dgm:pt modelId="{0409BC09-3745-44B1-B51A-5697F41B37FD}" type="pres">
      <dgm:prSet presAssocID="{45BB5F9F-607D-42A2-BAE4-DB4899490344}" presName="Name56" presStyleLbl="parChTrans1D2" presStyleIdx="3" presStyleCnt="4"/>
      <dgm:spPr/>
    </dgm:pt>
    <dgm:pt modelId="{41319AC8-557B-46A5-A970-4FAE14754789}" type="pres">
      <dgm:prSet presAssocID="{7829ED59-1B4D-48A3-BFEA-81D1E8419A3A}" presName="text0" presStyleLbl="node1" presStyleIdx="4" presStyleCnt="5" custScaleY="89062" custRadScaleRad="140210" custRadScaleInc="-96516">
        <dgm:presLayoutVars>
          <dgm:bulletEnabled val="1"/>
        </dgm:presLayoutVars>
      </dgm:prSet>
      <dgm:spPr/>
    </dgm:pt>
  </dgm:ptLst>
  <dgm:cxnLst>
    <dgm:cxn modelId="{D050F914-5420-45E8-ACA7-6FE99DF6D0B7}" srcId="{A1411221-AF71-400D-AEE1-947096F0D80A}" destId="{4CDDAE2F-FF2B-4F8F-827C-788FDFF8A48B}" srcOrd="1" destOrd="0" parTransId="{E9748F45-9D48-4BC5-B0E4-87336C02E623}" sibTransId="{4843535E-4539-4F61-893D-FC8426021096}"/>
    <dgm:cxn modelId="{DED63F1A-CBF2-46C4-AEAA-FFE9F4C4F603}" type="presOf" srcId="{7829ED59-1B4D-48A3-BFEA-81D1E8419A3A}" destId="{41319AC8-557B-46A5-A970-4FAE14754789}" srcOrd="0" destOrd="0" presId="urn:microsoft.com/office/officeart/2008/layout/RadialCluster"/>
    <dgm:cxn modelId="{BB07A727-00A7-45F0-BDD9-A3D9801916B0}" srcId="{A1411221-AF71-400D-AEE1-947096F0D80A}" destId="{9A4D1DAB-E486-43AD-A30E-CDBFF20A7A57}" srcOrd="0" destOrd="0" parTransId="{17C910A0-F093-4C73-966D-5D25C3BC13F1}" sibTransId="{220EBFBC-E9C6-456D-A061-9ECE38F56393}"/>
    <dgm:cxn modelId="{CA617D60-1B6B-41C1-819D-E4A2AECB8203}" type="presOf" srcId="{45BB5F9F-607D-42A2-BAE4-DB4899490344}" destId="{0409BC09-3745-44B1-B51A-5697F41B37FD}" srcOrd="0" destOrd="0" presId="urn:microsoft.com/office/officeart/2008/layout/RadialCluster"/>
    <dgm:cxn modelId="{9E1E3042-18C1-4213-B9BB-EC5F282D4A42}" type="presOf" srcId="{E9748F45-9D48-4BC5-B0E4-87336C02E623}" destId="{671369D0-AC48-4F70-B45E-D8B942C66832}" srcOrd="0" destOrd="0" presId="urn:microsoft.com/office/officeart/2008/layout/RadialCluster"/>
    <dgm:cxn modelId="{9B276C49-7E4F-4D5C-95DA-5C8AEFED964C}" type="presOf" srcId="{17C910A0-F093-4C73-966D-5D25C3BC13F1}" destId="{C6B71EC3-4260-4D13-AA70-F2AFDE1756B9}" srcOrd="0" destOrd="0" presId="urn:microsoft.com/office/officeart/2008/layout/RadialCluster"/>
    <dgm:cxn modelId="{E31FC96A-E8C7-45C7-8B57-6B9DC11CEE52}" srcId="{996C1508-5B1E-4855-A42A-19FB6725540D}" destId="{A1411221-AF71-400D-AEE1-947096F0D80A}" srcOrd="0" destOrd="0" parTransId="{3FCFD00F-DA88-49B7-9A6E-D7963B02EFE3}" sibTransId="{C5612ECF-FBFD-4F7A-A784-22437045D113}"/>
    <dgm:cxn modelId="{805CF377-70F8-469C-9652-E65CC73D6684}" srcId="{996C1508-5B1E-4855-A42A-19FB6725540D}" destId="{9012FB2C-988D-4344-9B9B-FAB388D13C43}" srcOrd="1" destOrd="0" parTransId="{43F47BB4-B3E5-4643-8F1A-A933365BCB7B}" sibTransId="{CE78F88E-0841-47AB-9278-309DF341388B}"/>
    <dgm:cxn modelId="{4E8CB9AA-CBF4-4826-AC1F-2A3BD4B776E7}" type="presOf" srcId="{B131B215-2B74-42FA-B38D-680FA48E806C}" destId="{2104BF49-1CC4-4016-B580-113B9CCCD08E}" srcOrd="0" destOrd="0" presId="urn:microsoft.com/office/officeart/2008/layout/RadialCluster"/>
    <dgm:cxn modelId="{CD1875B0-651C-45FC-B7C3-4D9CD6AC482C}" type="presOf" srcId="{4CDDAE2F-FF2B-4F8F-827C-788FDFF8A48B}" destId="{CF323229-9BE5-4CC8-A309-E180CCCA1CB5}" srcOrd="0" destOrd="0" presId="urn:microsoft.com/office/officeart/2008/layout/RadialCluster"/>
    <dgm:cxn modelId="{5CA628B2-87F2-45FC-B867-E61BFE3A0F83}" type="presOf" srcId="{4F0BF20D-183B-4ED3-8DB4-0AA4CA5DF7E9}" destId="{73FE5B2B-1466-4456-8993-C5BB8BC17690}" srcOrd="0" destOrd="0" presId="urn:microsoft.com/office/officeart/2008/layout/RadialCluster"/>
    <dgm:cxn modelId="{E6C2C2C9-313E-472E-886B-728069FF0899}" srcId="{A1411221-AF71-400D-AEE1-947096F0D80A}" destId="{B131B215-2B74-42FA-B38D-680FA48E806C}" srcOrd="2" destOrd="0" parTransId="{4F0BF20D-183B-4ED3-8DB4-0AA4CA5DF7E9}" sibTransId="{568026FE-CDE9-4CC8-A0A9-E427A79EF9EA}"/>
    <dgm:cxn modelId="{3DC18FE2-2618-4A23-9E0E-26C67848077B}" srcId="{A1411221-AF71-400D-AEE1-947096F0D80A}" destId="{7829ED59-1B4D-48A3-BFEA-81D1E8419A3A}" srcOrd="3" destOrd="0" parTransId="{45BB5F9F-607D-42A2-BAE4-DB4899490344}" sibTransId="{4E10326A-BC63-4EAD-97FC-26516DC7117E}"/>
    <dgm:cxn modelId="{CE6464EC-658C-45C7-B98A-F25B0C1D27D5}" type="presOf" srcId="{996C1508-5B1E-4855-A42A-19FB6725540D}" destId="{29BFE52D-E50F-46E1-BFFF-4522B911A713}" srcOrd="0" destOrd="0" presId="urn:microsoft.com/office/officeart/2008/layout/RadialCluster"/>
    <dgm:cxn modelId="{515BE6F7-979D-4281-8B46-8CD3F703EA31}" type="presOf" srcId="{A1411221-AF71-400D-AEE1-947096F0D80A}" destId="{7EE2BB5F-DF17-49F5-A8DC-C69433349098}" srcOrd="0" destOrd="0" presId="urn:microsoft.com/office/officeart/2008/layout/RadialCluster"/>
    <dgm:cxn modelId="{2BB85CF9-F4D2-4DC1-9631-5B64EAD6DD20}" type="presOf" srcId="{9A4D1DAB-E486-43AD-A30E-CDBFF20A7A57}" destId="{51E505B5-5E7E-4378-A3C6-3084EA38CCE3}" srcOrd="0" destOrd="0" presId="urn:microsoft.com/office/officeart/2008/layout/RadialCluster"/>
    <dgm:cxn modelId="{566F6C05-3A7B-4515-938E-AF5FD43DDE11}" type="presParOf" srcId="{29BFE52D-E50F-46E1-BFFF-4522B911A713}" destId="{7CE7A2A2-B23B-47EA-A113-0904698471EA}" srcOrd="0" destOrd="0" presId="urn:microsoft.com/office/officeart/2008/layout/RadialCluster"/>
    <dgm:cxn modelId="{9801C781-6E59-4A61-BB09-F551EEEAF1EA}" type="presParOf" srcId="{7CE7A2A2-B23B-47EA-A113-0904698471EA}" destId="{7EE2BB5F-DF17-49F5-A8DC-C69433349098}" srcOrd="0" destOrd="0" presId="urn:microsoft.com/office/officeart/2008/layout/RadialCluster"/>
    <dgm:cxn modelId="{2CCD67E0-4775-4A0D-AC8E-A6B53035EC21}" type="presParOf" srcId="{7CE7A2A2-B23B-47EA-A113-0904698471EA}" destId="{C6B71EC3-4260-4D13-AA70-F2AFDE1756B9}" srcOrd="1" destOrd="0" presId="urn:microsoft.com/office/officeart/2008/layout/RadialCluster"/>
    <dgm:cxn modelId="{D6963AC1-C09D-430A-86CD-688F1EE9026B}" type="presParOf" srcId="{7CE7A2A2-B23B-47EA-A113-0904698471EA}" destId="{51E505B5-5E7E-4378-A3C6-3084EA38CCE3}" srcOrd="2" destOrd="0" presId="urn:microsoft.com/office/officeart/2008/layout/RadialCluster"/>
    <dgm:cxn modelId="{5FC6D1B7-D557-4430-B60C-AC1651D49168}" type="presParOf" srcId="{7CE7A2A2-B23B-47EA-A113-0904698471EA}" destId="{671369D0-AC48-4F70-B45E-D8B942C66832}" srcOrd="3" destOrd="0" presId="urn:microsoft.com/office/officeart/2008/layout/RadialCluster"/>
    <dgm:cxn modelId="{DB07505D-6B1C-48A8-B278-4EAF088D7EAD}" type="presParOf" srcId="{7CE7A2A2-B23B-47EA-A113-0904698471EA}" destId="{CF323229-9BE5-4CC8-A309-E180CCCA1CB5}" srcOrd="4" destOrd="0" presId="urn:microsoft.com/office/officeart/2008/layout/RadialCluster"/>
    <dgm:cxn modelId="{CC6CFA63-190F-4228-92A3-AC031106DF0E}" type="presParOf" srcId="{7CE7A2A2-B23B-47EA-A113-0904698471EA}" destId="{73FE5B2B-1466-4456-8993-C5BB8BC17690}" srcOrd="5" destOrd="0" presId="urn:microsoft.com/office/officeart/2008/layout/RadialCluster"/>
    <dgm:cxn modelId="{CFFC2D7E-81FD-4663-B899-0CA4258954CF}" type="presParOf" srcId="{7CE7A2A2-B23B-47EA-A113-0904698471EA}" destId="{2104BF49-1CC4-4016-B580-113B9CCCD08E}" srcOrd="6" destOrd="0" presId="urn:microsoft.com/office/officeart/2008/layout/RadialCluster"/>
    <dgm:cxn modelId="{BD87E0CB-372A-47A6-8A8E-CEF4288FBC76}" type="presParOf" srcId="{7CE7A2A2-B23B-47EA-A113-0904698471EA}" destId="{0409BC09-3745-44B1-B51A-5697F41B37FD}" srcOrd="7" destOrd="0" presId="urn:microsoft.com/office/officeart/2008/layout/RadialCluster"/>
    <dgm:cxn modelId="{282F35D4-0AB6-4E29-8BDF-3876E58568DD}" type="presParOf" srcId="{7CE7A2A2-B23B-47EA-A113-0904698471EA}" destId="{41319AC8-557B-46A5-A970-4FAE14754789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2BB5F-DF17-49F5-A8DC-C69433349098}">
      <dsp:nvSpPr>
        <dsp:cNvPr id="0" name=""/>
        <dsp:cNvSpPr/>
      </dsp:nvSpPr>
      <dsp:spPr>
        <a:xfrm>
          <a:off x="3133013" y="2837024"/>
          <a:ext cx="1712330" cy="109661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Cluster manager</a:t>
          </a:r>
        </a:p>
      </dsp:txBody>
      <dsp:txXfrm>
        <a:off x="3186545" y="2890556"/>
        <a:ext cx="1605266" cy="989546"/>
      </dsp:txXfrm>
    </dsp:sp>
    <dsp:sp modelId="{C6B71EC3-4260-4D13-AA70-F2AFDE1756B9}">
      <dsp:nvSpPr>
        <dsp:cNvPr id="0" name=""/>
        <dsp:cNvSpPr/>
      </dsp:nvSpPr>
      <dsp:spPr>
        <a:xfrm rot="16302637">
          <a:off x="3609170" y="2428627"/>
          <a:ext cx="8171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715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E505B5-5E7E-4378-A3C6-3084EA38CCE3}">
      <dsp:nvSpPr>
        <dsp:cNvPr id="0" name=""/>
        <dsp:cNvSpPr/>
      </dsp:nvSpPr>
      <dsp:spPr>
        <a:xfrm>
          <a:off x="3166268" y="783803"/>
          <a:ext cx="1764281" cy="12364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Spark driver script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226625" y="844160"/>
        <a:ext cx="1643567" cy="1115712"/>
      </dsp:txXfrm>
    </dsp:sp>
    <dsp:sp modelId="{671369D0-AC48-4F70-B45E-D8B942C66832}">
      <dsp:nvSpPr>
        <dsp:cNvPr id="0" name=""/>
        <dsp:cNvSpPr/>
      </dsp:nvSpPr>
      <dsp:spPr>
        <a:xfrm rot="2168217">
          <a:off x="4605354" y="4346581"/>
          <a:ext cx="140048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048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23229-9BE5-4CC8-A309-E180CCCA1CB5}">
      <dsp:nvSpPr>
        <dsp:cNvPr id="0" name=""/>
        <dsp:cNvSpPr/>
      </dsp:nvSpPr>
      <dsp:spPr>
        <a:xfrm>
          <a:off x="5871123" y="4720114"/>
          <a:ext cx="1147261" cy="9165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executor</a:t>
          </a:r>
        </a:p>
      </dsp:txBody>
      <dsp:txXfrm>
        <a:off x="5915866" y="4764857"/>
        <a:ext cx="1057775" cy="827072"/>
      </dsp:txXfrm>
    </dsp:sp>
    <dsp:sp modelId="{73FE5B2B-1466-4456-8993-C5BB8BC17690}">
      <dsp:nvSpPr>
        <dsp:cNvPr id="0" name=""/>
        <dsp:cNvSpPr/>
      </dsp:nvSpPr>
      <dsp:spPr>
        <a:xfrm rot="5250246">
          <a:off x="3691320" y="4269724"/>
          <a:ext cx="6728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281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4BF49-1CC4-4016-B580-113B9CCCD08E}">
      <dsp:nvSpPr>
        <dsp:cNvPr id="0" name=""/>
        <dsp:cNvSpPr/>
      </dsp:nvSpPr>
      <dsp:spPr>
        <a:xfrm>
          <a:off x="3490369" y="4605812"/>
          <a:ext cx="1147261" cy="9920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executor</a:t>
          </a:r>
        </a:p>
      </dsp:txBody>
      <dsp:txXfrm>
        <a:off x="3538798" y="4654241"/>
        <a:ext cx="1050403" cy="895224"/>
      </dsp:txXfrm>
    </dsp:sp>
    <dsp:sp modelId="{0409BC09-3745-44B1-B51A-5697F41B37FD}">
      <dsp:nvSpPr>
        <dsp:cNvPr id="0" name=""/>
        <dsp:cNvSpPr/>
      </dsp:nvSpPr>
      <dsp:spPr>
        <a:xfrm rot="8546670">
          <a:off x="2190971" y="4302553"/>
          <a:ext cx="12105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50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319AC8-557B-46A5-A970-4FAE14754789}">
      <dsp:nvSpPr>
        <dsp:cNvPr id="0" name=""/>
        <dsp:cNvSpPr/>
      </dsp:nvSpPr>
      <dsp:spPr>
        <a:xfrm>
          <a:off x="1169140" y="4601631"/>
          <a:ext cx="1147261" cy="102177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executor</a:t>
          </a:r>
        </a:p>
      </dsp:txBody>
      <dsp:txXfrm>
        <a:off x="1219019" y="4651510"/>
        <a:ext cx="1047503" cy="922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7:57:52.6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932.68701"/>
      <inkml:brushProperty name="anchorY" value="-2493.54614"/>
      <inkml:brushProperty name="scaleFactor" value="0.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7:57:52.6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932.68701"/>
      <inkml:brushProperty name="anchorY" value="-2493.54614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7:57:52.6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932.68701"/>
      <inkml:brushProperty name="anchorY" value="-2493.54614"/>
      <inkml:brushProperty name="scaleFactor" value="0.5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7:57:52.6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932.68701"/>
      <inkml:brushProperty name="anchorY" value="-2493.54614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Gradient Descent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un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algoritm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optimizare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pentru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găsirea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unui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minim local al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unei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funcții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. In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învățarea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automată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acest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algoritm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utilizat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pur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și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simplu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pentru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găsi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valorile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parametrilor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unei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funcții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care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minimizează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o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funcție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de cost pe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cât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posibil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endParaRPr lang="en-GB" b="1" i="0" dirty="0">
              <a:solidFill>
                <a:srgbClr val="3A3B41"/>
              </a:solidFill>
              <a:effectLst/>
              <a:latin typeface="Barlow Condensed" panose="020B0604020202020204" pitchFamily="2" charset="0"/>
            </a:endParaRPr>
          </a:p>
          <a:p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De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asemenea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, ne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putem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gândi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la un gradient ca la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panta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unei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funcții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. Cu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cât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panta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mai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abrupta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, cu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atât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mai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rapida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și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un model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poate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învăța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mai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repede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. Dar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dacă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panta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zero,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modelul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nu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mai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învață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.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termeni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matematici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, un gradient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o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derivată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parțială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raport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cu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intrările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sale.</a:t>
            </a:r>
          </a:p>
          <a:p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6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Weights (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Parametri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— 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greutate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reprezintă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puterea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conexiunii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dintre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unități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Dacă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greutatea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la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nodul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1 la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nodul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2 are 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magnitudine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mare,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înseamnă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că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neuronul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1 are 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influență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mare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asupra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neuronului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2. 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pondere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scade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importanța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valorii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intrare</a:t>
            </a: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Mai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multe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layers pot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duce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la 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invatare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rapida</a:t>
            </a: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53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Restricted Boltzmann Machine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este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un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algoritm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învățare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Avem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un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strat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vizibil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neuroni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care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primește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date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intrare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care sunt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înmulțite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cu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unele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ponderi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și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adăugate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la o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valoare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numita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bias la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nivelul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neuronului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ascuns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a genera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rezultate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valoarea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ieșire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generată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la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nivelul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neuronului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ascuns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deveni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o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nouă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intrare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care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este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înmulțită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cu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aceleași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greutăți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și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fi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adăugat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acelasi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bias al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stratului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vizibil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regenera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intrarea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Acest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proces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se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numește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reconstrucție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sau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trecere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intrarea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regenerată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fi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comparată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cu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intrarea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inițială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dacă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se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potrivește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sau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nu.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Acest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proces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continua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aibă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loc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până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când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intrarea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regenerată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este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aliniată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cu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intrarea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inițială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53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Forward propagation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este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procesul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 care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datele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intrare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introduc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intr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rețea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pe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directia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inainte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pentru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 genera un output.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Datele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sunt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acceptate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straturi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numite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hidden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și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visible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procesate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conform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funcției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activare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și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mută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în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stratul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succesiv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pana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la output-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ul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final.</a:t>
            </a:r>
          </a:p>
          <a:p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Funcția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activare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=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determină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ieșirea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unui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neuron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având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în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vedere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intrările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acestuia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;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suma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tuturor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intrărilor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dintr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-un neuron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și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transformă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într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-un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semnal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ieșire</a:t>
            </a: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7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Propagarea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înapoi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 un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algoritm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care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este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conceput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pentru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a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testa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erorile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,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functionand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înapoi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de la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nodurile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de output la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nodurile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de input. Este un instrument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matematic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important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pentru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îmbunătățirea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acurateței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predicțiilor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extragerea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datelor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și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învățarea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automată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endParaRPr lang="en-GB" b="0" i="0" dirty="0">
              <a:solidFill>
                <a:srgbClr val="3A3B41"/>
              </a:solidFill>
              <a:effectLst/>
              <a:latin typeface="Georgia" panose="02040502050405020303" pitchFamily="18" charset="0"/>
            </a:endParaRPr>
          </a:p>
          <a:p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Weights (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Parametri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) — O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greutate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reprezintă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puterea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conexiunii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dintre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2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neuroni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.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Dacă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greutatea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de la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nodul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1 la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nodul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2 are o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magnitudine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mai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mare,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înseamnă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că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neuronul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1 are o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influență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mai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mare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asupra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neuronului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2. O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pondere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scade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importanța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valorii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de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intrare</a:t>
            </a:r>
            <a:endParaRPr lang="en-GB" b="0" i="0" dirty="0">
              <a:solidFill>
                <a:srgbClr val="3A3B41"/>
              </a:solidFill>
              <a:effectLst/>
              <a:latin typeface="Georgia" panose="02040502050405020303" pitchFamily="18" charset="0"/>
            </a:endParaRPr>
          </a:p>
          <a:p>
            <a:endParaRPr lang="en-GB" b="0" i="0" dirty="0">
              <a:solidFill>
                <a:srgbClr val="3A3B41"/>
              </a:solidFill>
              <a:effectLst/>
              <a:latin typeface="Georgia" panose="02040502050405020303" pitchFamily="18" charset="0"/>
            </a:endParaRPr>
          </a:p>
          <a:p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How training works</a:t>
            </a:r>
          </a:p>
          <a:p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Executăm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un set de weights </a:t>
            </a:r>
          </a:p>
          <a:p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Măsurăm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erorile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</a:p>
          <a:p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Propagăm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erorile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înapoi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folosind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acele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weights </a:t>
            </a:r>
          </a:p>
          <a:p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Reglam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lucrurile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folosind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gradient decent</a:t>
            </a:r>
          </a:p>
          <a:p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Continuăm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să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facem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asta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până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când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sistemul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GB" b="0" i="0" dirty="0" err="1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nostru</a:t>
            </a:r>
            <a:r>
              <a:rPr lang="en-GB" b="0" i="0" dirty="0">
                <a:solidFill>
                  <a:srgbClr val="3A3B41"/>
                </a:solidFill>
                <a:effectLst/>
                <a:latin typeface="Georgia" panose="02040502050405020303" pitchFamily="18" charset="0"/>
              </a:rPr>
              <a:t> converge</a:t>
            </a:r>
          </a:p>
          <a:p>
            <a:endParaRPr lang="en-GB" b="0" i="0" dirty="0">
              <a:solidFill>
                <a:srgbClr val="3A3B41"/>
              </a:solidFill>
              <a:effectLst/>
              <a:latin typeface="Georgia" panose="02040502050405020303" pitchFamily="18" charset="0"/>
            </a:endParaRPr>
          </a:p>
          <a:p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Activation function = determines the output of a neuron given its inputs; takes the sum of all the inputs coming in a neuron and it takes that sum and turns it in an output signal</a:t>
            </a:r>
          </a:p>
          <a:p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= Rectified </a:t>
            </a:r>
            <a:r>
              <a:rPr lang="en-GB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Liniar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Unit </a:t>
            </a:r>
          </a:p>
          <a:p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So, how do neural networks get optimal weight and bias values? The answer is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through an error gradient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Weights(Parameters) — A weight represent the strength of the connection between units. If the weight from node 1 to node 2 has greater magnitude, it means that neuron 1 has greater influence over neuron 2. A weight brings down the importance of the input value</a:t>
            </a:r>
          </a:p>
          <a:p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39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	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Adaptarea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unui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RBM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obtinerea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recomandari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filme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având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rating-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la 1 la 5 stele,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necesită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câteva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modificari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ale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arhitecturii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RBM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clasice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pe care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tocmai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am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descris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-o.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Ideea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generală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este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folosim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individual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datele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noastre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antrenament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ca un set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intrări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RBM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ajuta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la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trainuirea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sistemului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</a:p>
          <a:p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	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Prin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urmare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procesăm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timpul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instruirii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analizând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evaluările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sale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film pe care l-a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evaluat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Deci,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nodurile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noastre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vizibile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reprezintă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evaluări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la un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dat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film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și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încercăm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învățăm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weights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și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biases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a ne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permite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reconstruim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evaluări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perechile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-film pe care nu le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cunoaștem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încă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</a:p>
          <a:p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	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primul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rând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dorim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tratăm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individuală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cinci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noduri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câte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unul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valoare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rating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posibilă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Deci,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presupunem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prima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pe care o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avem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datele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noastre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antrenament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este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o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cinci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stele care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fi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reprezentată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ca 4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noduri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cu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valoarea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zero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și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unul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cu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valoarea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1.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avem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câteva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evaluări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care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lipsesc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acestea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se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considera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necunoscute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și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trebuie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preconizate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/calculate.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avem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un rating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trei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stele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reprezentat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astfel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</a:p>
          <a:p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	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Când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terminăm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antrenarea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RBM,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vom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avea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un set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ponderi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și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biases care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trebui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ne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permită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reconstruim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evaluările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orice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Deci,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a-l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folosi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prezice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evaluările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un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rulăm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din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folosind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evaluările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cunoscute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utilizatorul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care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suntem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interesați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Le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parcurgem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forward propagating,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backward propagating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a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obtine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valorile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rating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reconstruite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acel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putem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rula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soft max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grup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cinci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valori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traducem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rezultatul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înapoi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într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-un rating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cinci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stele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articol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</a:p>
          <a:p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	Dar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marea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problemă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este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datele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pe care le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avem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sunt rare.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Dacă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antrenăm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un RBM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combinație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posibilă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din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filme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majoritatea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acestor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date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lipsi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deoarece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majoritatea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filmelor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nu au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fost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evaluate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toate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de un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anumit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Totuși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vrem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anticipăm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evaluările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utilizatorilor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fiecare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film,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așa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trebuie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lăsăm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spațiu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pentru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toate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Asta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înseamnă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că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dacă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avem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N,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ajungem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cu N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ori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 5 </a:t>
            </a:r>
            <a:r>
              <a:rPr lang="en-GB" b="0" i="0" dirty="0" err="1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noduri</a:t>
            </a:r>
            <a:r>
              <a:rPr lang="en-GB" b="0" i="0" dirty="0">
                <a:solidFill>
                  <a:srgbClr val="3A3A3A"/>
                </a:solidFill>
                <a:effectLst/>
                <a:latin typeface="Lato" panose="020F0502020204030203" pitchFamily="34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854" y="1663435"/>
            <a:ext cx="6714145" cy="2609462"/>
          </a:xfrm>
        </p:spPr>
        <p:txBody>
          <a:bodyPr/>
          <a:lstStyle/>
          <a:p>
            <a:r>
              <a:rPr lang="en-US" dirty="0"/>
              <a:t>RECOMMENDER SYSTEM FOR MOVIES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3023" y="4686927"/>
            <a:ext cx="4013639" cy="1508774"/>
          </a:xfrm>
        </p:spPr>
        <p:txBody>
          <a:bodyPr>
            <a:normAutofit/>
          </a:bodyPr>
          <a:lstStyle/>
          <a:p>
            <a:r>
              <a:rPr lang="en-US" dirty="0" err="1"/>
              <a:t>Bejenaru</a:t>
            </a:r>
            <a:r>
              <a:rPr lang="en-US" dirty="0"/>
              <a:t> Adrian</a:t>
            </a:r>
          </a:p>
          <a:p>
            <a:r>
              <a:rPr lang="en-US" dirty="0"/>
              <a:t>Tr</a:t>
            </a:r>
            <a:r>
              <a:rPr lang="ro-RO" dirty="0"/>
              <a:t>ăsnea Cătălina-Andreea</a:t>
            </a:r>
          </a:p>
          <a:p>
            <a:r>
              <a:rPr lang="ro-RO" dirty="0"/>
              <a:t>Băjenaru Mădălina-Ioana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6" y="1262958"/>
            <a:ext cx="10788651" cy="985791"/>
          </a:xfrm>
        </p:spPr>
        <p:txBody>
          <a:bodyPr/>
          <a:lstStyle/>
          <a:p>
            <a:r>
              <a:rPr lang="en-US" dirty="0"/>
              <a:t>CONTENT-BASED FILTERING</a:t>
            </a:r>
          </a:p>
        </p:txBody>
      </p:sp>
    </p:spTree>
    <p:extLst>
      <p:ext uri="{BB962C8B-B14F-4D97-AF65-F5344CB8AC3E}">
        <p14:creationId xmlns:p14="http://schemas.microsoft.com/office/powerpoint/2010/main" val="185924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A5A89EF-81E9-4164-8EA3-DA69DAE6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961"/>
            <a:ext cx="4864608" cy="365760"/>
          </a:xfrm>
        </p:spPr>
        <p:txBody>
          <a:bodyPr/>
          <a:lstStyle/>
          <a:p>
            <a:r>
              <a:rPr lang="en-US" noProof="0" dirty="0"/>
              <a:t>COSINE SIMILARITY</a:t>
            </a:r>
            <a:endParaRPr lang="en-US" dirty="0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6813B31E-86C3-4175-9D10-220062CA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4" name="Picture 43" descr="Timeline&#10;&#10;Description automatically generated">
            <a:extLst>
              <a:ext uri="{FF2B5EF4-FFF2-40B4-BE49-F238E27FC236}">
                <a16:creationId xmlns:a16="http://schemas.microsoft.com/office/drawing/2014/main" id="{83EC9562-2D30-F749-F839-09DC918F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51" y="2334078"/>
            <a:ext cx="6016742" cy="2653557"/>
          </a:xfrm>
          <a:prstGeom prst="rect">
            <a:avLst/>
          </a:prstGeom>
        </p:spPr>
      </p:pic>
      <p:pic>
        <p:nvPicPr>
          <p:cNvPr id="46" name="Picture 45" descr="Text&#10;&#10;Description automatically generated">
            <a:extLst>
              <a:ext uri="{FF2B5EF4-FFF2-40B4-BE49-F238E27FC236}">
                <a16:creationId xmlns:a16="http://schemas.microsoft.com/office/drawing/2014/main" id="{8F97C039-36BE-533A-FAE1-3FA4DF85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615" y="2998880"/>
            <a:ext cx="4525544" cy="17670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7ED560-B923-A28C-A766-9C5E1F57F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199" y="2334078"/>
            <a:ext cx="5005250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3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3" y="989041"/>
            <a:ext cx="8632361" cy="86658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K-NEAREST NEIGHBORS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703" y="3358147"/>
            <a:ext cx="3060186" cy="1080423"/>
          </a:xfrm>
        </p:spPr>
        <p:txBody>
          <a:bodyPr>
            <a:normAutofit fontScale="92500"/>
          </a:bodyPr>
          <a:lstStyle/>
          <a:p>
            <a:r>
              <a:rPr lang="en-US" dirty="0"/>
              <a:t>SIMILARITY SCORES BETWEEN CURRENT MOVIE AND ALL OTHERS THE USER RATED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86486" y="3491911"/>
            <a:ext cx="1975104" cy="868680"/>
          </a:xfrm>
        </p:spPr>
        <p:txBody>
          <a:bodyPr/>
          <a:lstStyle/>
          <a:p>
            <a:r>
              <a:rPr lang="en-US" dirty="0"/>
              <a:t>RATING PREDICTION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A0A6B7-8A7E-6C62-9FD6-3690049A425A}"/>
                  </a:ext>
                </a:extLst>
              </p14:cNvPr>
              <p14:cNvContentPartPr/>
              <p14:nvPr/>
            </p14:nvContentPartPr>
            <p14:xfrm>
              <a:off x="6041547" y="335814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A0A6B7-8A7E-6C62-9FD6-3690049A42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3907" y="3340147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3EE59CB7-0828-61DA-2CF8-B1E105829C41}"/>
              </a:ext>
            </a:extLst>
          </p:cNvPr>
          <p:cNvSpPr txBox="1">
            <a:spLocks/>
          </p:cNvSpPr>
          <p:nvPr/>
        </p:nvSpPr>
        <p:spPr>
          <a:xfrm>
            <a:off x="5432619" y="3445453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n nearest movies</a:t>
            </a:r>
            <a:endParaRPr lang="ro-RO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3D28280-1D2E-0D4D-B47C-F243E6AFB13E}"/>
              </a:ext>
            </a:extLst>
          </p:cNvPr>
          <p:cNvSpPr/>
          <p:nvPr/>
        </p:nvSpPr>
        <p:spPr>
          <a:xfrm>
            <a:off x="7611128" y="3483908"/>
            <a:ext cx="1671953" cy="7917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Weighed </a:t>
            </a:r>
            <a:r>
              <a:rPr lang="en-US" sz="1100" dirty="0"/>
              <a:t>average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AF5796-AB42-4F13-17C3-879525761914}"/>
              </a:ext>
            </a:extLst>
          </p:cNvPr>
          <p:cNvSpPr/>
          <p:nvPr/>
        </p:nvSpPr>
        <p:spPr>
          <a:xfrm>
            <a:off x="3557261" y="3445453"/>
            <a:ext cx="1671953" cy="79177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30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6" y="1262958"/>
            <a:ext cx="10788651" cy="985791"/>
          </a:xfrm>
        </p:spPr>
        <p:txBody>
          <a:bodyPr/>
          <a:lstStyle/>
          <a:p>
            <a:r>
              <a:rPr lang="en-US" dirty="0"/>
              <a:t>NEIGHBORHOOD BASED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276240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A5A89EF-81E9-4164-8EA3-DA69DAE6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906" y="468721"/>
            <a:ext cx="4864608" cy="365760"/>
          </a:xfrm>
        </p:spPr>
        <p:txBody>
          <a:bodyPr/>
          <a:lstStyle/>
          <a:p>
            <a:r>
              <a:rPr lang="en-US" noProof="0" dirty="0"/>
              <a:t>SIMILARITY METRICS</a:t>
            </a:r>
            <a:endParaRPr lang="en-US" dirty="0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6813B31E-86C3-4175-9D10-220062CA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6CAA24-6F4B-0103-97CE-B9BB16B26811}"/>
              </a:ext>
            </a:extLst>
          </p:cNvPr>
          <p:cNvSpPr/>
          <p:nvPr/>
        </p:nvSpPr>
        <p:spPr>
          <a:xfrm>
            <a:off x="1704764" y="1480457"/>
            <a:ext cx="19450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djusted cosine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1672B9-CB9C-A348-973E-4B22F89420D3}"/>
              </a:ext>
            </a:extLst>
          </p:cNvPr>
          <p:cNvSpPr/>
          <p:nvPr/>
        </p:nvSpPr>
        <p:spPr>
          <a:xfrm>
            <a:off x="7365783" y="1389930"/>
            <a:ext cx="346646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</a:t>
            </a:r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tem based </a:t>
            </a:r>
            <a:r>
              <a:rPr lang="en-US" sz="2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pearson</a:t>
            </a:r>
            <a:r>
              <a:rPr 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similarity</a:t>
            </a:r>
          </a:p>
        </p:txBody>
      </p:sp>
      <p:pic>
        <p:nvPicPr>
          <p:cNvPr id="9" name="Picture 8" descr="Text">
            <a:extLst>
              <a:ext uri="{FF2B5EF4-FFF2-40B4-BE49-F238E27FC236}">
                <a16:creationId xmlns:a16="http://schemas.microsoft.com/office/drawing/2014/main" id="{A88972EB-785F-0A14-FD6C-54AA65D7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2" y="2228073"/>
            <a:ext cx="5007990" cy="132800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4825AC39-82B1-40B4-D46A-CD88EDCE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10" y="2240287"/>
            <a:ext cx="5188123" cy="13097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741F46-2FA3-623F-6A38-44BA2C96BBD8}"/>
              </a:ext>
            </a:extLst>
          </p:cNvPr>
          <p:cNvSpPr/>
          <p:nvPr/>
        </p:nvSpPr>
        <p:spPr>
          <a:xfrm>
            <a:off x="1422664" y="3792555"/>
            <a:ext cx="295478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mean squared difference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B84406-9C5C-294E-C183-B0325EDC2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232" y="4429138"/>
            <a:ext cx="3527405" cy="20647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B7A0F4-4E82-C306-4181-33B46F72AD2B}"/>
              </a:ext>
            </a:extLst>
          </p:cNvPr>
          <p:cNvSpPr/>
          <p:nvPr/>
        </p:nvSpPr>
        <p:spPr>
          <a:xfrm>
            <a:off x="7759537" y="3992610"/>
            <a:ext cx="21179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Jaccard similarity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7" name="Picture 16" descr="Diagram, venn diagram">
            <a:extLst>
              <a:ext uri="{FF2B5EF4-FFF2-40B4-BE49-F238E27FC236}">
                <a16:creationId xmlns:a16="http://schemas.microsoft.com/office/drawing/2014/main" id="{422E2024-77E7-704C-4645-476BA3B87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552" y="4540643"/>
            <a:ext cx="3227923" cy="18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0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289" y="356070"/>
            <a:ext cx="8580986" cy="365760"/>
          </a:xfrm>
        </p:spPr>
        <p:txBody>
          <a:bodyPr/>
          <a:lstStyle/>
          <a:p>
            <a:r>
              <a:rPr lang="en-US" dirty="0"/>
              <a:t>USER-BASED </a:t>
            </a:r>
            <a:br>
              <a:rPr lang="en-US" dirty="0"/>
            </a:br>
            <a:r>
              <a:rPr lang="en-US" dirty="0"/>
              <a:t>COLLABORATIVE FILTERING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990384124"/>
              </p:ext>
            </p:extLst>
          </p:nvPr>
        </p:nvGraphicFramePr>
        <p:xfrm>
          <a:off x="103261" y="1273812"/>
          <a:ext cx="6981202" cy="168052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0625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2319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6746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561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5642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1563880">
                  <a:extLst>
                    <a:ext uri="{9D8B030D-6E8A-4147-A177-3AD203B41FA5}">
                      <a16:colId xmlns:a16="http://schemas.microsoft.com/office/drawing/2014/main" val="301332847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Indiana</a:t>
                      </a:r>
                    </a:p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jones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STAR WARS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EMPIRE STRIKES 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INCREDIBLES</a:t>
                      </a:r>
                    </a:p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CASABLANCA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Bob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Ted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Ann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5​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6101639-B98B-4290-81F2-6592D5F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2" name="Content Placeholder 41">
            <a:extLst>
              <a:ext uri="{FF2B5EF4-FFF2-40B4-BE49-F238E27FC236}">
                <a16:creationId xmlns:a16="http://schemas.microsoft.com/office/drawing/2014/main" id="{A70F6055-DA76-406A-D900-9318064639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383701"/>
              </p:ext>
            </p:extLst>
          </p:nvPr>
        </p:nvGraphicFramePr>
        <p:xfrm>
          <a:off x="1437960" y="3796838"/>
          <a:ext cx="3853064" cy="144149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0625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2319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6746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561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ANN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Bob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1​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Ted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0​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Ann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1​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1​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1FCFE00E-76C1-D580-1361-D4522BD4D65D}"/>
              </a:ext>
            </a:extLst>
          </p:cNvPr>
          <p:cNvSpPr/>
          <p:nvPr/>
        </p:nvSpPr>
        <p:spPr>
          <a:xfrm>
            <a:off x="3373805" y="3196126"/>
            <a:ext cx="237748" cy="4614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958D2-977B-3EDE-F3A4-C2190049C579}"/>
              </a:ext>
            </a:extLst>
          </p:cNvPr>
          <p:cNvSpPr/>
          <p:nvPr/>
        </p:nvSpPr>
        <p:spPr>
          <a:xfrm>
            <a:off x="2242086" y="5573136"/>
            <a:ext cx="277018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Bob’s neighbors</a:t>
            </a:r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 </a:t>
            </a:r>
            <a:r>
              <a:rPr lang="en-US" sz="1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Ann:1.0</a:t>
            </a:r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</a:t>
            </a:r>
            <a:r>
              <a:rPr lang="en-US" sz="1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Ted:0</a:t>
            </a:r>
            <a:endParaRPr lang="en-US" sz="1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A5A89EF-81E9-4164-8EA3-DA69DAE6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906" y="468721"/>
            <a:ext cx="4864608" cy="365760"/>
          </a:xfrm>
        </p:spPr>
        <p:txBody>
          <a:bodyPr/>
          <a:lstStyle/>
          <a:p>
            <a:r>
              <a:rPr lang="en-US" noProof="0" dirty="0"/>
              <a:t>CANDIDATE SCORING</a:t>
            </a:r>
            <a:endParaRPr lang="en-US" dirty="0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6813B31E-86C3-4175-9D10-220062CAF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A9DA46-8D66-4D10-F422-420B4B4D8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7" y="1301989"/>
            <a:ext cx="4611163" cy="2274731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D0C584AA-6DB9-5CDE-8F58-5C4B9FA90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776" y="1292952"/>
            <a:ext cx="3039647" cy="220068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E674CFA-E7C5-F722-0D92-8C999FEDF33D}"/>
              </a:ext>
            </a:extLst>
          </p:cNvPr>
          <p:cNvSpPr/>
          <p:nvPr/>
        </p:nvSpPr>
        <p:spPr>
          <a:xfrm>
            <a:off x="5637014" y="2150980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5E08F42-63D4-A869-82D4-CECE61A19A12}"/>
              </a:ext>
            </a:extLst>
          </p:cNvPr>
          <p:cNvSpPr/>
          <p:nvPr/>
        </p:nvSpPr>
        <p:spPr>
          <a:xfrm rot="5400000">
            <a:off x="8341203" y="3709383"/>
            <a:ext cx="704723" cy="43939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raphical user interface, website, timeline&#10;&#10;Description automatically generated">
            <a:extLst>
              <a:ext uri="{FF2B5EF4-FFF2-40B4-BE49-F238E27FC236}">
                <a16:creationId xmlns:a16="http://schemas.microsoft.com/office/drawing/2014/main" id="{BAF1DADF-C3B8-810C-DDF2-7A97A4C9A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08" y="4364523"/>
            <a:ext cx="3627712" cy="2274732"/>
          </a:xfrm>
          <a:prstGeom prst="rect">
            <a:avLst/>
          </a:prstGeom>
        </p:spPr>
      </p:pic>
      <p:sp>
        <p:nvSpPr>
          <p:cNvPr id="21" name="Text Placeholder 65">
            <a:extLst>
              <a:ext uri="{FF2B5EF4-FFF2-40B4-BE49-F238E27FC236}">
                <a16:creationId xmlns:a16="http://schemas.microsoft.com/office/drawing/2014/main" id="{E63042A0-B05C-448D-E460-82E67D514C55}"/>
              </a:ext>
            </a:extLst>
          </p:cNvPr>
          <p:cNvSpPr txBox="1">
            <a:spLocks/>
          </p:cNvSpPr>
          <p:nvPr/>
        </p:nvSpPr>
        <p:spPr>
          <a:xfrm>
            <a:off x="1041309" y="4498891"/>
            <a:ext cx="5617819" cy="1790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-&gt; item rating matrix</a:t>
            </a:r>
          </a:p>
          <a:p>
            <a:r>
              <a:rPr lang="en-US" dirty="0"/>
              <a:t>User -&gt; user similarity matrix </a:t>
            </a:r>
          </a:p>
          <a:p>
            <a:r>
              <a:rPr lang="en-US" dirty="0"/>
              <a:t>Look up similar users</a:t>
            </a:r>
          </a:p>
          <a:p>
            <a:r>
              <a:rPr lang="en-US" dirty="0"/>
              <a:t>Candidate generation</a:t>
            </a:r>
          </a:p>
          <a:p>
            <a:r>
              <a:rPr lang="en-US" dirty="0"/>
              <a:t>Candidate scoring</a:t>
            </a:r>
          </a:p>
          <a:p>
            <a:r>
              <a:rPr lang="en-US" dirty="0"/>
              <a:t>Candidate filtering</a:t>
            </a:r>
          </a:p>
        </p:txBody>
      </p:sp>
    </p:spTree>
    <p:extLst>
      <p:ext uri="{BB962C8B-B14F-4D97-AF65-F5344CB8AC3E}">
        <p14:creationId xmlns:p14="http://schemas.microsoft.com/office/powerpoint/2010/main" val="376667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78" y="1286175"/>
            <a:ext cx="8563995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ITEM-BASED COLLABORATIVE FILTERING</a:t>
            </a:r>
          </a:p>
        </p:txBody>
      </p:sp>
      <p:graphicFrame>
        <p:nvGraphicFramePr>
          <p:cNvPr id="47" name="Content Placeholder 46">
            <a:extLst>
              <a:ext uri="{FF2B5EF4-FFF2-40B4-BE49-F238E27FC236}">
                <a16:creationId xmlns:a16="http://schemas.microsoft.com/office/drawing/2014/main" id="{ACADC37D-9FC5-4A0A-AC25-4FE75C3312E6}"/>
              </a:ext>
            </a:extLst>
          </p:cNvPr>
          <p:cNvGraphicFramePr>
            <a:graphicFrameLocks noGrp="1"/>
          </p:cNvGraphicFramePr>
          <p:nvPr>
            <p:ph sz="quarter" idx="38"/>
            <p:extLst>
              <p:ext uri="{D42A27DB-BD31-4B8C-83A1-F6EECF244321}">
                <p14:modId xmlns:p14="http://schemas.microsoft.com/office/powerpoint/2010/main" val="218668177"/>
              </p:ext>
            </p:extLst>
          </p:nvPr>
        </p:nvGraphicFramePr>
        <p:xfrm>
          <a:off x="406416" y="3122857"/>
          <a:ext cx="4481779" cy="279475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60015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89730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196411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128045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602110">
                <a:tc>
                  <a:txBody>
                    <a:bodyPr/>
                    <a:lstStyle/>
                    <a:p>
                      <a:pPr algn="r"/>
                      <a:endParaRPr lang="en-US" sz="1100" cap="all" spc="4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BOB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TED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ANN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INDIANA JONES​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STAR WARS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5​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​5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6348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EMPIRE STRIKES BACK</a:t>
                      </a: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​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3698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CASABLANCA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sz="1100" b="0" i="0" dirty="0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4" name="Content Placeholder 46">
            <a:extLst>
              <a:ext uri="{FF2B5EF4-FFF2-40B4-BE49-F238E27FC236}">
                <a16:creationId xmlns:a16="http://schemas.microsoft.com/office/drawing/2014/main" id="{AB9473AF-BFC6-5507-25A1-A36FDEDBC6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3207624"/>
              </p:ext>
            </p:extLst>
          </p:nvPr>
        </p:nvGraphicFramePr>
        <p:xfrm>
          <a:off x="5845323" y="2768837"/>
          <a:ext cx="6076060" cy="324740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5878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110953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0585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863125">
                  <a:extLst>
                    <a:ext uri="{9D8B030D-6E8A-4147-A177-3AD203B41FA5}">
                      <a16:colId xmlns:a16="http://schemas.microsoft.com/office/drawing/2014/main" val="2054914838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760576">
                  <a:extLst>
                    <a:ext uri="{9D8B030D-6E8A-4147-A177-3AD203B41FA5}">
                      <a16:colId xmlns:a16="http://schemas.microsoft.com/office/drawing/2014/main" val="2043653613"/>
                    </a:ext>
                  </a:extLst>
                </a:gridCol>
              </a:tblGrid>
              <a:tr h="574137">
                <a:tc>
                  <a:txBody>
                    <a:bodyPr/>
                    <a:lstStyle/>
                    <a:p>
                      <a:pPr algn="r"/>
                      <a:endParaRPr lang="en-US" sz="900" cap="all" spc="4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120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INDIANA JONES</a:t>
                      </a:r>
                      <a:endParaRPr lang="en-US" sz="900" b="0" cap="all" spc="2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STAR WARS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EMPIRE STRIKES BACK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INCREDIBLES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CASA</a:t>
                      </a:r>
                    </a:p>
                    <a:p>
                      <a:pPr algn="ctr"/>
                      <a:r>
                        <a:rPr lang="en-US" sz="9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BLANCA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5263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INDIANA JONES​</a:t>
                      </a:r>
                      <a:endParaRPr lang="en-US" sz="9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5263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STAR WARS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​1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7990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EMPIRE </a:t>
                      </a:r>
                      <a:r>
                        <a:rPr lang="en-US" sz="900" b="0" i="0" spc="100" baseline="0" dirty="0" err="1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STRKES</a:t>
                      </a:r>
                      <a:r>
                        <a:rPr lang="en-US" sz="900" b="0" i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 BACK</a:t>
                      </a: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​1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65873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INCREDIBLES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sz="900" b="0" i="0" dirty="0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  <a:p>
                      <a:pPr algn="ctr" rtl="0" fontAlgn="base"/>
                      <a:endParaRPr lang="en-US" sz="900" b="0" i="0" dirty="0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  <a:p>
                      <a:pPr algn="ctr" rtl="0" fontAlgn="base"/>
                      <a:endParaRPr lang="en-US" sz="900" b="0" i="0" dirty="0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293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kern="120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CASABLANCA</a:t>
                      </a:r>
                      <a:endParaRPr lang="en-US" sz="9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9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245273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76FEBF8E-AEF7-9292-8554-88F0B8D94221}"/>
              </a:ext>
            </a:extLst>
          </p:cNvPr>
          <p:cNvSpPr/>
          <p:nvPr/>
        </p:nvSpPr>
        <p:spPr>
          <a:xfrm>
            <a:off x="4976501" y="4595527"/>
            <a:ext cx="780516" cy="36076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74" y="844185"/>
            <a:ext cx="8632361" cy="86658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KNN RECOMMENDERS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7075" y="2348577"/>
            <a:ext cx="2639232" cy="1008131"/>
          </a:xfrm>
        </p:spPr>
        <p:txBody>
          <a:bodyPr>
            <a:normAutofit/>
          </a:bodyPr>
          <a:lstStyle/>
          <a:p>
            <a:r>
              <a:rPr lang="en-US" dirty="0"/>
              <a:t>CANDIDATE GENERATION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82384" y="4758925"/>
            <a:ext cx="1728756" cy="866581"/>
          </a:xfrm>
        </p:spPr>
        <p:txBody>
          <a:bodyPr/>
          <a:lstStyle/>
          <a:p>
            <a:r>
              <a:rPr lang="en-US" dirty="0"/>
              <a:t>FILTERING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A0A6B7-8A7E-6C62-9FD6-3690049A425A}"/>
                  </a:ext>
                </a:extLst>
              </p14:cNvPr>
              <p14:cNvContentPartPr/>
              <p14:nvPr/>
            </p14:nvContentPartPr>
            <p14:xfrm>
              <a:off x="6041547" y="335814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A0A6B7-8A7E-6C62-9FD6-3690049A42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3907" y="3340147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3EE59CB7-0828-61DA-2CF8-B1E105829C41}"/>
              </a:ext>
            </a:extLst>
          </p:cNvPr>
          <p:cNvSpPr txBox="1">
            <a:spLocks/>
          </p:cNvSpPr>
          <p:nvPr/>
        </p:nvSpPr>
        <p:spPr>
          <a:xfrm>
            <a:off x="829139" y="4758925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CANDIDATE FILTERING </a:t>
            </a:r>
            <a:endParaRPr lang="ro-RO" dirty="0"/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5C1EE1A7-F2E9-E020-0513-608A1246D27D}"/>
              </a:ext>
            </a:extLst>
          </p:cNvPr>
          <p:cNvSpPr/>
          <p:nvPr/>
        </p:nvSpPr>
        <p:spPr>
          <a:xfrm>
            <a:off x="5069936" y="2479430"/>
            <a:ext cx="1350235" cy="791771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rating predictions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38BA97-5BA6-8AEA-D89C-7E6C7E291650}"/>
              </a:ext>
            </a:extLst>
          </p:cNvPr>
          <p:cNvSpPr/>
          <p:nvPr/>
        </p:nvSpPr>
        <p:spPr>
          <a:xfrm>
            <a:off x="3575688" y="2368010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DBB748A-E4A5-64BE-82B9-628F362A9F42}"/>
              </a:ext>
            </a:extLst>
          </p:cNvPr>
          <p:cNvSpPr/>
          <p:nvPr/>
        </p:nvSpPr>
        <p:spPr>
          <a:xfrm rot="10800000">
            <a:off x="3575688" y="2899067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7AFD4F-6D1D-782F-D548-2790D6D1E141}"/>
              </a:ext>
            </a:extLst>
          </p:cNvPr>
          <p:cNvSpPr/>
          <p:nvPr/>
        </p:nvSpPr>
        <p:spPr>
          <a:xfrm rot="5400000">
            <a:off x="1327487" y="3782699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A79D4B-B66F-304D-89BB-EC24918158AE}"/>
              </a:ext>
            </a:extLst>
          </p:cNvPr>
          <p:cNvSpPr/>
          <p:nvPr/>
        </p:nvSpPr>
        <p:spPr>
          <a:xfrm>
            <a:off x="2960391" y="4950949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B235C2-54DC-B334-8EE6-4871FE1B0F87}"/>
              </a:ext>
            </a:extLst>
          </p:cNvPr>
          <p:cNvSpPr/>
          <p:nvPr/>
        </p:nvSpPr>
        <p:spPr>
          <a:xfrm>
            <a:off x="6140056" y="4949899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text, different, bunch, several&#10;&#10;Description automatically generated">
            <a:extLst>
              <a:ext uri="{FF2B5EF4-FFF2-40B4-BE49-F238E27FC236}">
                <a16:creationId xmlns:a16="http://schemas.microsoft.com/office/drawing/2014/main" id="{E4736A7B-27BB-95F0-54AA-428D8ADE8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380" y="4469945"/>
            <a:ext cx="1624324" cy="14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74" y="844185"/>
            <a:ext cx="8632361" cy="86658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USER-BASED KNN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97075" y="2348577"/>
            <a:ext cx="2620502" cy="1223565"/>
          </a:xfrm>
        </p:spPr>
        <p:txBody>
          <a:bodyPr>
            <a:normAutofit/>
          </a:bodyPr>
          <a:lstStyle/>
          <a:p>
            <a:r>
              <a:rPr lang="en-US" dirty="0"/>
              <a:t>Find the k most similar users who rated this item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30639" y="2419351"/>
            <a:ext cx="1728756" cy="866581"/>
          </a:xfrm>
        </p:spPr>
        <p:txBody>
          <a:bodyPr/>
          <a:lstStyle/>
          <a:p>
            <a:r>
              <a:rPr lang="en-US" dirty="0"/>
              <a:t>RATING PREDICTION</a:t>
            </a:r>
            <a:endParaRPr lang="ro-RO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A0A6B7-8A7E-6C62-9FD6-3690049A425A}"/>
                  </a:ext>
                </a:extLst>
              </p14:cNvPr>
              <p14:cNvContentPartPr/>
              <p14:nvPr/>
            </p14:nvContentPartPr>
            <p14:xfrm>
              <a:off x="6041547" y="335814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A0A6B7-8A7E-6C62-9FD6-3690049A42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3907" y="3340147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3EE59CB7-0828-61DA-2CF8-B1E105829C41}"/>
              </a:ext>
            </a:extLst>
          </p:cNvPr>
          <p:cNvSpPr txBox="1">
            <a:spLocks/>
          </p:cNvSpPr>
          <p:nvPr/>
        </p:nvSpPr>
        <p:spPr>
          <a:xfrm>
            <a:off x="4677891" y="2348577"/>
            <a:ext cx="2924330" cy="110349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Computing mean sim score weighted by ratings</a:t>
            </a:r>
            <a:endParaRPr lang="ro-RO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138BA97-5BA6-8AEA-D89C-7E6C7E291650}"/>
              </a:ext>
            </a:extLst>
          </p:cNvPr>
          <p:cNvSpPr/>
          <p:nvPr/>
        </p:nvSpPr>
        <p:spPr>
          <a:xfrm>
            <a:off x="3449595" y="2581605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FA0E5DE-EBFC-00B1-A170-19055F24F4C2}"/>
              </a:ext>
            </a:extLst>
          </p:cNvPr>
          <p:cNvSpPr/>
          <p:nvPr/>
        </p:nvSpPr>
        <p:spPr>
          <a:xfrm>
            <a:off x="8121396" y="2658152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9E2FEE0D-474D-E8D5-C715-95FBDC149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712" y="4254540"/>
            <a:ext cx="3812484" cy="155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61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084" y="495290"/>
            <a:ext cx="7286605" cy="634323"/>
          </a:xfrm>
        </p:spPr>
        <p:txBody>
          <a:bodyPr/>
          <a:lstStyle/>
          <a:p>
            <a:r>
              <a:rPr lang="en-US" dirty="0" err="1"/>
              <a:t>CUPRINS</a:t>
            </a:r>
            <a:endParaRPr lang="en-US" dirty="0"/>
          </a:p>
        </p:txBody>
      </p:sp>
      <p:pic>
        <p:nvPicPr>
          <p:cNvPr id="74" name="Picture Placeholder 73" descr="Arrow circle with solid fill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18147" y="1297330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7383" y="2154639"/>
            <a:ext cx="2383764" cy="365125"/>
          </a:xfrm>
        </p:spPr>
        <p:txBody>
          <a:bodyPr>
            <a:noAutofit/>
          </a:bodyPr>
          <a:lstStyle/>
          <a:p>
            <a:r>
              <a:rPr lang="en-US" sz="1200" dirty="0"/>
              <a:t>EVALUATING RECOMMENDER SYSTEMS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56959" y="1323713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307351" y="2146833"/>
            <a:ext cx="2502719" cy="365125"/>
          </a:xfrm>
        </p:spPr>
        <p:txBody>
          <a:bodyPr>
            <a:noAutofit/>
          </a:bodyPr>
          <a:lstStyle/>
          <a:p>
            <a:r>
              <a:rPr lang="en-US" sz="1200" dirty="0"/>
              <a:t>BUILDING RECOMMENDATION ENGINE</a:t>
            </a:r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174636" y="1346891"/>
            <a:ext cx="603504" cy="603504"/>
          </a:xfrm>
        </p:spPr>
      </p:pic>
      <p:pic>
        <p:nvPicPr>
          <p:cNvPr id="77" name="Picture Placeholder 76" descr="Programmer male with solid fill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982200" y="1367619"/>
            <a:ext cx="603504" cy="603504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19/01/2023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Placeholder 76" descr="Programmer male with solid fill">
            <a:extLst>
              <a:ext uri="{FF2B5EF4-FFF2-40B4-BE49-F238E27FC236}">
                <a16:creationId xmlns:a16="http://schemas.microsoft.com/office/drawing/2014/main" id="{20FC5835-B888-C5E4-4551-E016F0203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27981" y="3211521"/>
            <a:ext cx="603504" cy="603504"/>
          </a:xfrm>
          <a:prstGeom prst="rect">
            <a:avLst/>
          </a:prstGeom>
        </p:spPr>
      </p:pic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F9C08FF1-545F-952F-4C6D-80EE7E8EBD23}"/>
              </a:ext>
            </a:extLst>
          </p:cNvPr>
          <p:cNvSpPr txBox="1">
            <a:spLocks/>
          </p:cNvSpPr>
          <p:nvPr/>
        </p:nvSpPr>
        <p:spPr>
          <a:xfrm>
            <a:off x="6161990" y="2324088"/>
            <a:ext cx="2502719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CONTENT BASED FILTERING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C9B47B33-7F73-549D-8509-5BBBD7F3A8ED}"/>
              </a:ext>
            </a:extLst>
          </p:cNvPr>
          <p:cNvSpPr txBox="1">
            <a:spLocks/>
          </p:cNvSpPr>
          <p:nvPr/>
        </p:nvSpPr>
        <p:spPr>
          <a:xfrm>
            <a:off x="9097617" y="2329625"/>
            <a:ext cx="2502719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NEIGHBORHOOD BASED COLLABORATIVE FILTERING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951FB987-B7D9-D3B4-BA14-41B459D84CD3}"/>
              </a:ext>
            </a:extLst>
          </p:cNvPr>
          <p:cNvSpPr txBox="1">
            <a:spLocks/>
          </p:cNvSpPr>
          <p:nvPr/>
        </p:nvSpPr>
        <p:spPr>
          <a:xfrm>
            <a:off x="640356" y="4127554"/>
            <a:ext cx="238376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MODEL-BASED METHODS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3764421-5944-F968-2736-B6D78B900E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039602" y="5724798"/>
            <a:ext cx="2383765" cy="365125"/>
          </a:xfrm>
        </p:spPr>
        <p:txBody>
          <a:bodyPr>
            <a:normAutofit/>
          </a:bodyPr>
          <a:lstStyle/>
          <a:p>
            <a:r>
              <a:rPr lang="en-US" sz="1200" dirty="0"/>
              <a:t>HYBRID SOLUTIONS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A85A43E3-9F23-404A-9774-9D65F04BF2A0}"/>
              </a:ext>
            </a:extLst>
          </p:cNvPr>
          <p:cNvSpPr txBox="1">
            <a:spLocks/>
          </p:cNvSpPr>
          <p:nvPr/>
        </p:nvSpPr>
        <p:spPr>
          <a:xfrm>
            <a:off x="3145340" y="4153696"/>
            <a:ext cx="238376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 DEEP LEARNING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E37D4683-F4F7-7574-63E1-D7A656F2A736}"/>
              </a:ext>
            </a:extLst>
          </p:cNvPr>
          <p:cNvSpPr txBox="1">
            <a:spLocks/>
          </p:cNvSpPr>
          <p:nvPr/>
        </p:nvSpPr>
        <p:spPr>
          <a:xfrm>
            <a:off x="367265" y="5582976"/>
            <a:ext cx="294008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CHALLENGES OF RECOMMENDER SYSTEMS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E3007FC-F015-07A5-382A-18144DA1A8CF}"/>
              </a:ext>
            </a:extLst>
          </p:cNvPr>
          <p:cNvSpPr txBox="1">
            <a:spLocks/>
          </p:cNvSpPr>
          <p:nvPr/>
        </p:nvSpPr>
        <p:spPr>
          <a:xfrm>
            <a:off x="8855342" y="4127553"/>
            <a:ext cx="238376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SCALING IT UP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62756B08-23AB-CF6C-E8C7-C2C15E23FDA7}"/>
              </a:ext>
            </a:extLst>
          </p:cNvPr>
          <p:cNvSpPr txBox="1">
            <a:spLocks/>
          </p:cNvSpPr>
          <p:nvPr/>
        </p:nvSpPr>
        <p:spPr>
          <a:xfrm>
            <a:off x="5818115" y="4078987"/>
            <a:ext cx="238376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RECOMMENDATIONS WITH DEEP LEARNING</a:t>
            </a:r>
          </a:p>
        </p:txBody>
      </p:sp>
      <p:pic>
        <p:nvPicPr>
          <p:cNvPr id="33" name="Grafik 10" descr="Database">
            <a:extLst>
              <a:ext uri="{FF2B5EF4-FFF2-40B4-BE49-F238E27FC236}">
                <a16:creationId xmlns:a16="http://schemas.microsoft.com/office/drawing/2014/main" id="{0A271B26-D727-E8DC-1F38-36745DF709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1353" y="3298364"/>
            <a:ext cx="603504" cy="603504"/>
          </a:xfrm>
          <a:prstGeom prst="rect">
            <a:avLst/>
          </a:prstGeom>
        </p:spPr>
      </p:pic>
      <p:pic>
        <p:nvPicPr>
          <p:cNvPr id="34" name="Graphic 66" descr="Head with Gears">
            <a:extLst>
              <a:ext uri="{FF2B5EF4-FFF2-40B4-BE49-F238E27FC236}">
                <a16:creationId xmlns:a16="http://schemas.microsoft.com/office/drawing/2014/main" id="{FB504A28-1E22-85C8-4B15-2346F2D2B3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5206" y="3211521"/>
            <a:ext cx="603504" cy="603504"/>
          </a:xfrm>
          <a:prstGeom prst="rect">
            <a:avLst/>
          </a:prstGeom>
        </p:spPr>
      </p:pic>
      <p:pic>
        <p:nvPicPr>
          <p:cNvPr id="35" name="Grafik 14" descr="Bar chart">
            <a:extLst>
              <a:ext uri="{FF2B5EF4-FFF2-40B4-BE49-F238E27FC236}">
                <a16:creationId xmlns:a16="http://schemas.microsoft.com/office/drawing/2014/main" id="{855CEE6E-BEF3-E1D4-6196-4FCF33310A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45472" y="3267753"/>
            <a:ext cx="603504" cy="603504"/>
          </a:xfrm>
          <a:prstGeom prst="rect">
            <a:avLst/>
          </a:prstGeom>
        </p:spPr>
      </p:pic>
      <p:pic>
        <p:nvPicPr>
          <p:cNvPr id="36" name="Grafika 11" descr="Magnifying glass">
            <a:extLst>
              <a:ext uri="{FF2B5EF4-FFF2-40B4-BE49-F238E27FC236}">
                <a16:creationId xmlns:a16="http://schemas.microsoft.com/office/drawing/2014/main" id="{84D9288E-1D36-49DE-C018-BDA2B426B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06296" y="4775348"/>
            <a:ext cx="603504" cy="603504"/>
          </a:xfrm>
          <a:prstGeom prst="rect">
            <a:avLst/>
          </a:prstGeom>
        </p:spPr>
      </p:pic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50254D98-09CD-6F81-0D40-6D6E55226B53}"/>
              </a:ext>
            </a:extLst>
          </p:cNvPr>
          <p:cNvSpPr txBox="1">
            <a:spLocks/>
          </p:cNvSpPr>
          <p:nvPr/>
        </p:nvSpPr>
        <p:spPr>
          <a:xfrm>
            <a:off x="3581400" y="5724798"/>
            <a:ext cx="238376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CASE STUDIES</a:t>
            </a:r>
          </a:p>
        </p:txBody>
      </p:sp>
      <p:pic>
        <p:nvPicPr>
          <p:cNvPr id="38" name="Grafika 11" descr="Bad Inventory outline">
            <a:extLst>
              <a:ext uri="{FF2B5EF4-FFF2-40B4-BE49-F238E27FC236}">
                <a16:creationId xmlns:a16="http://schemas.microsoft.com/office/drawing/2014/main" id="{2B06FA69-B0F0-3D4E-21CB-742D6E4B1A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379105" y="4913531"/>
            <a:ext cx="603504" cy="603504"/>
          </a:xfrm>
          <a:prstGeom prst="rect">
            <a:avLst/>
          </a:prstGeom>
        </p:spPr>
      </p:pic>
      <p:grpSp>
        <p:nvGrpSpPr>
          <p:cNvPr id="40" name="Grafika 11" descr="Bad Inventory outline">
            <a:extLst>
              <a:ext uri="{FF2B5EF4-FFF2-40B4-BE49-F238E27FC236}">
                <a16:creationId xmlns:a16="http://schemas.microsoft.com/office/drawing/2014/main" id="{615A9ECA-AE18-A018-40AE-1195C7DF7891}"/>
              </a:ext>
            </a:extLst>
          </p:cNvPr>
          <p:cNvGrpSpPr/>
          <p:nvPr/>
        </p:nvGrpSpPr>
        <p:grpSpPr>
          <a:xfrm>
            <a:off x="6986311" y="5002923"/>
            <a:ext cx="496633" cy="465201"/>
            <a:chOff x="6986311" y="5002923"/>
            <a:chExt cx="496633" cy="465201"/>
          </a:xfrm>
          <a:solidFill>
            <a:schemeClr val="accent5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1B1B819-38D0-D6FA-6611-E6EDE954FF33}"/>
                </a:ext>
              </a:extLst>
            </p:cNvPr>
            <p:cNvSpPr/>
            <p:nvPr/>
          </p:nvSpPr>
          <p:spPr>
            <a:xfrm>
              <a:off x="7168620" y="5034356"/>
              <a:ext cx="31432" cy="25146"/>
            </a:xfrm>
            <a:custGeom>
              <a:avLst/>
              <a:gdLst>
                <a:gd name="connsiteX0" fmla="*/ 0 w 31432"/>
                <a:gd name="connsiteY0" fmla="*/ 0 h 25146"/>
                <a:gd name="connsiteX1" fmla="*/ 31433 w 31432"/>
                <a:gd name="connsiteY1" fmla="*/ 0 h 25146"/>
                <a:gd name="connsiteX2" fmla="*/ 31433 w 31432"/>
                <a:gd name="connsiteY2" fmla="*/ 25146 h 25146"/>
                <a:gd name="connsiteX3" fmla="*/ 0 w 31432"/>
                <a:gd name="connsiteY3" fmla="*/ 25146 h 2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" h="25146">
                  <a:moveTo>
                    <a:pt x="0" y="0"/>
                  </a:moveTo>
                  <a:lnTo>
                    <a:pt x="31433" y="0"/>
                  </a:lnTo>
                  <a:lnTo>
                    <a:pt x="31433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chemeClr val="accent5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D0E47D2-49FF-1ECB-0DE3-71E29439CC2F}"/>
                </a:ext>
              </a:extLst>
            </p:cNvPr>
            <p:cNvSpPr/>
            <p:nvPr/>
          </p:nvSpPr>
          <p:spPr>
            <a:xfrm>
              <a:off x="7093182" y="5185232"/>
              <a:ext cx="31432" cy="25146"/>
            </a:xfrm>
            <a:custGeom>
              <a:avLst/>
              <a:gdLst>
                <a:gd name="connsiteX0" fmla="*/ 0 w 31432"/>
                <a:gd name="connsiteY0" fmla="*/ 0 h 25146"/>
                <a:gd name="connsiteX1" fmla="*/ 31433 w 31432"/>
                <a:gd name="connsiteY1" fmla="*/ 0 h 25146"/>
                <a:gd name="connsiteX2" fmla="*/ 31433 w 31432"/>
                <a:gd name="connsiteY2" fmla="*/ 25146 h 25146"/>
                <a:gd name="connsiteX3" fmla="*/ 0 w 31432"/>
                <a:gd name="connsiteY3" fmla="*/ 25146 h 2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" h="25146">
                  <a:moveTo>
                    <a:pt x="0" y="0"/>
                  </a:moveTo>
                  <a:lnTo>
                    <a:pt x="31433" y="0"/>
                  </a:lnTo>
                  <a:lnTo>
                    <a:pt x="31433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chemeClr val="accent5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29448B4-8111-DBE8-EE50-DCD15CEF10AC}"/>
                </a:ext>
              </a:extLst>
            </p:cNvPr>
            <p:cNvSpPr/>
            <p:nvPr/>
          </p:nvSpPr>
          <p:spPr>
            <a:xfrm>
              <a:off x="7017744" y="5336108"/>
              <a:ext cx="31432" cy="25146"/>
            </a:xfrm>
            <a:custGeom>
              <a:avLst/>
              <a:gdLst>
                <a:gd name="connsiteX0" fmla="*/ 0 w 31432"/>
                <a:gd name="connsiteY0" fmla="*/ 0 h 25146"/>
                <a:gd name="connsiteX1" fmla="*/ 31433 w 31432"/>
                <a:gd name="connsiteY1" fmla="*/ 0 h 25146"/>
                <a:gd name="connsiteX2" fmla="*/ 31433 w 31432"/>
                <a:gd name="connsiteY2" fmla="*/ 25146 h 25146"/>
                <a:gd name="connsiteX3" fmla="*/ 0 w 31432"/>
                <a:gd name="connsiteY3" fmla="*/ 25146 h 2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" h="25146">
                  <a:moveTo>
                    <a:pt x="0" y="0"/>
                  </a:moveTo>
                  <a:lnTo>
                    <a:pt x="31433" y="0"/>
                  </a:lnTo>
                  <a:lnTo>
                    <a:pt x="31433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chemeClr val="accent5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212504F-B000-00FA-E1E1-FFF80D8DDCFE}"/>
                </a:ext>
              </a:extLst>
            </p:cNvPr>
            <p:cNvSpPr/>
            <p:nvPr/>
          </p:nvSpPr>
          <p:spPr>
            <a:xfrm>
              <a:off x="7168620" y="5336108"/>
              <a:ext cx="31432" cy="25146"/>
            </a:xfrm>
            <a:custGeom>
              <a:avLst/>
              <a:gdLst>
                <a:gd name="connsiteX0" fmla="*/ 0 w 31432"/>
                <a:gd name="connsiteY0" fmla="*/ 0 h 25146"/>
                <a:gd name="connsiteX1" fmla="*/ 31433 w 31432"/>
                <a:gd name="connsiteY1" fmla="*/ 0 h 25146"/>
                <a:gd name="connsiteX2" fmla="*/ 31433 w 31432"/>
                <a:gd name="connsiteY2" fmla="*/ 25146 h 25146"/>
                <a:gd name="connsiteX3" fmla="*/ 0 w 31432"/>
                <a:gd name="connsiteY3" fmla="*/ 25146 h 2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" h="25146">
                  <a:moveTo>
                    <a:pt x="0" y="0"/>
                  </a:moveTo>
                  <a:lnTo>
                    <a:pt x="31433" y="0"/>
                  </a:lnTo>
                  <a:lnTo>
                    <a:pt x="31433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chemeClr val="accent5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6B2D9CB-DEBC-C740-7EE9-AA9533FE4D77}"/>
                </a:ext>
              </a:extLst>
            </p:cNvPr>
            <p:cNvSpPr/>
            <p:nvPr/>
          </p:nvSpPr>
          <p:spPr>
            <a:xfrm>
              <a:off x="7319496" y="5336108"/>
              <a:ext cx="31432" cy="25146"/>
            </a:xfrm>
            <a:custGeom>
              <a:avLst/>
              <a:gdLst>
                <a:gd name="connsiteX0" fmla="*/ 0 w 31432"/>
                <a:gd name="connsiteY0" fmla="*/ 0 h 25146"/>
                <a:gd name="connsiteX1" fmla="*/ 31433 w 31432"/>
                <a:gd name="connsiteY1" fmla="*/ 0 h 25146"/>
                <a:gd name="connsiteX2" fmla="*/ 31433 w 31432"/>
                <a:gd name="connsiteY2" fmla="*/ 25146 h 25146"/>
                <a:gd name="connsiteX3" fmla="*/ 0 w 31432"/>
                <a:gd name="connsiteY3" fmla="*/ 25146 h 2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" h="25146">
                  <a:moveTo>
                    <a:pt x="0" y="0"/>
                  </a:moveTo>
                  <a:lnTo>
                    <a:pt x="31433" y="0"/>
                  </a:lnTo>
                  <a:lnTo>
                    <a:pt x="31433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chemeClr val="accent5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366BDE1-094C-D98D-CB46-F47DE1446491}"/>
                </a:ext>
              </a:extLst>
            </p:cNvPr>
            <p:cNvSpPr/>
            <p:nvPr/>
          </p:nvSpPr>
          <p:spPr>
            <a:xfrm>
              <a:off x="7244058" y="5185232"/>
              <a:ext cx="31432" cy="25146"/>
            </a:xfrm>
            <a:custGeom>
              <a:avLst/>
              <a:gdLst>
                <a:gd name="connsiteX0" fmla="*/ 0 w 31432"/>
                <a:gd name="connsiteY0" fmla="*/ 0 h 25146"/>
                <a:gd name="connsiteX1" fmla="*/ 31433 w 31432"/>
                <a:gd name="connsiteY1" fmla="*/ 0 h 25146"/>
                <a:gd name="connsiteX2" fmla="*/ 31433 w 31432"/>
                <a:gd name="connsiteY2" fmla="*/ 25146 h 25146"/>
                <a:gd name="connsiteX3" fmla="*/ 0 w 31432"/>
                <a:gd name="connsiteY3" fmla="*/ 25146 h 2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" h="25146">
                  <a:moveTo>
                    <a:pt x="0" y="0"/>
                  </a:moveTo>
                  <a:lnTo>
                    <a:pt x="31433" y="0"/>
                  </a:lnTo>
                  <a:lnTo>
                    <a:pt x="31433" y="25146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chemeClr val="accent5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7EFCF99-F298-4007-56F4-C653AFE82CCF}"/>
                </a:ext>
              </a:extLst>
            </p:cNvPr>
            <p:cNvSpPr/>
            <p:nvPr/>
          </p:nvSpPr>
          <p:spPr>
            <a:xfrm>
              <a:off x="6986311" y="5002923"/>
              <a:ext cx="465201" cy="465201"/>
            </a:xfrm>
            <a:custGeom>
              <a:avLst/>
              <a:gdLst>
                <a:gd name="connsiteX0" fmla="*/ 389763 w 465201"/>
                <a:gd name="connsiteY0" fmla="*/ 219707 h 465201"/>
                <a:gd name="connsiteX1" fmla="*/ 377190 w 465201"/>
                <a:gd name="connsiteY1" fmla="*/ 218393 h 465201"/>
                <a:gd name="connsiteX2" fmla="*/ 377190 w 465201"/>
                <a:gd name="connsiteY2" fmla="*/ 301752 h 465201"/>
                <a:gd name="connsiteX3" fmla="*/ 238887 w 465201"/>
                <a:gd name="connsiteY3" fmla="*/ 301752 h 465201"/>
                <a:gd name="connsiteX4" fmla="*/ 238887 w 465201"/>
                <a:gd name="connsiteY4" fmla="*/ 163449 h 465201"/>
                <a:gd name="connsiteX5" fmla="*/ 294680 w 465201"/>
                <a:gd name="connsiteY5" fmla="*/ 163449 h 465201"/>
                <a:gd name="connsiteX6" fmla="*/ 287859 w 465201"/>
                <a:gd name="connsiteY6" fmla="*/ 150876 h 465201"/>
                <a:gd name="connsiteX7" fmla="*/ 163449 w 465201"/>
                <a:gd name="connsiteY7" fmla="*/ 150876 h 465201"/>
                <a:gd name="connsiteX8" fmla="*/ 163449 w 465201"/>
                <a:gd name="connsiteY8" fmla="*/ 12573 h 465201"/>
                <a:gd name="connsiteX9" fmla="*/ 301752 w 465201"/>
                <a:gd name="connsiteY9" fmla="*/ 12573 h 465201"/>
                <a:gd name="connsiteX10" fmla="*/ 301752 w 465201"/>
                <a:gd name="connsiteY10" fmla="*/ 27541 h 465201"/>
                <a:gd name="connsiteX11" fmla="*/ 314325 w 465201"/>
                <a:gd name="connsiteY11" fmla="*/ 13711 h 465201"/>
                <a:gd name="connsiteX12" fmla="*/ 314325 w 465201"/>
                <a:gd name="connsiteY12" fmla="*/ 0 h 465201"/>
                <a:gd name="connsiteX13" fmla="*/ 150876 w 465201"/>
                <a:gd name="connsiteY13" fmla="*/ 0 h 465201"/>
                <a:gd name="connsiteX14" fmla="*/ 150876 w 465201"/>
                <a:gd name="connsiteY14" fmla="*/ 150876 h 465201"/>
                <a:gd name="connsiteX15" fmla="*/ 75438 w 465201"/>
                <a:gd name="connsiteY15" fmla="*/ 150876 h 465201"/>
                <a:gd name="connsiteX16" fmla="*/ 75438 w 465201"/>
                <a:gd name="connsiteY16" fmla="*/ 301752 h 465201"/>
                <a:gd name="connsiteX17" fmla="*/ 0 w 465201"/>
                <a:gd name="connsiteY17" fmla="*/ 301752 h 465201"/>
                <a:gd name="connsiteX18" fmla="*/ 0 w 465201"/>
                <a:gd name="connsiteY18" fmla="*/ 465201 h 465201"/>
                <a:gd name="connsiteX19" fmla="*/ 465201 w 465201"/>
                <a:gd name="connsiteY19" fmla="*/ 465201 h 465201"/>
                <a:gd name="connsiteX20" fmla="*/ 465201 w 465201"/>
                <a:gd name="connsiteY20" fmla="*/ 301752 h 465201"/>
                <a:gd name="connsiteX21" fmla="*/ 389763 w 465201"/>
                <a:gd name="connsiteY21" fmla="*/ 301752 h 465201"/>
                <a:gd name="connsiteX22" fmla="*/ 150876 w 465201"/>
                <a:gd name="connsiteY22" fmla="*/ 452628 h 465201"/>
                <a:gd name="connsiteX23" fmla="*/ 12573 w 465201"/>
                <a:gd name="connsiteY23" fmla="*/ 452628 h 465201"/>
                <a:gd name="connsiteX24" fmla="*/ 12573 w 465201"/>
                <a:gd name="connsiteY24" fmla="*/ 314325 h 465201"/>
                <a:gd name="connsiteX25" fmla="*/ 150876 w 465201"/>
                <a:gd name="connsiteY25" fmla="*/ 314325 h 465201"/>
                <a:gd name="connsiteX26" fmla="*/ 150876 w 465201"/>
                <a:gd name="connsiteY26" fmla="*/ 301752 h 465201"/>
                <a:gd name="connsiteX27" fmla="*/ 88011 w 465201"/>
                <a:gd name="connsiteY27" fmla="*/ 301752 h 465201"/>
                <a:gd name="connsiteX28" fmla="*/ 88011 w 465201"/>
                <a:gd name="connsiteY28" fmla="*/ 163449 h 465201"/>
                <a:gd name="connsiteX29" fmla="*/ 226314 w 465201"/>
                <a:gd name="connsiteY29" fmla="*/ 163449 h 465201"/>
                <a:gd name="connsiteX30" fmla="*/ 226314 w 465201"/>
                <a:gd name="connsiteY30" fmla="*/ 301752 h 465201"/>
                <a:gd name="connsiteX31" fmla="*/ 150876 w 465201"/>
                <a:gd name="connsiteY31" fmla="*/ 301752 h 465201"/>
                <a:gd name="connsiteX32" fmla="*/ 301752 w 465201"/>
                <a:gd name="connsiteY32" fmla="*/ 452628 h 465201"/>
                <a:gd name="connsiteX33" fmla="*/ 163449 w 465201"/>
                <a:gd name="connsiteY33" fmla="*/ 452628 h 465201"/>
                <a:gd name="connsiteX34" fmla="*/ 163449 w 465201"/>
                <a:gd name="connsiteY34" fmla="*/ 314325 h 465201"/>
                <a:gd name="connsiteX35" fmla="*/ 301752 w 465201"/>
                <a:gd name="connsiteY35" fmla="*/ 314325 h 465201"/>
                <a:gd name="connsiteX36" fmla="*/ 452628 w 465201"/>
                <a:gd name="connsiteY36" fmla="*/ 314325 h 465201"/>
                <a:gd name="connsiteX37" fmla="*/ 452628 w 465201"/>
                <a:gd name="connsiteY37" fmla="*/ 452628 h 465201"/>
                <a:gd name="connsiteX38" fmla="*/ 314325 w 465201"/>
                <a:gd name="connsiteY38" fmla="*/ 452628 h 465201"/>
                <a:gd name="connsiteX39" fmla="*/ 314325 w 465201"/>
                <a:gd name="connsiteY39" fmla="*/ 314325 h 465201"/>
                <a:gd name="connsiteX40" fmla="*/ 452628 w 465201"/>
                <a:gd name="connsiteY40" fmla="*/ 314325 h 46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5201" h="465201">
                  <a:moveTo>
                    <a:pt x="389763" y="219707"/>
                  </a:moveTo>
                  <a:cubicBezTo>
                    <a:pt x="385552" y="219491"/>
                    <a:pt x="381355" y="219052"/>
                    <a:pt x="377190" y="218393"/>
                  </a:cubicBezTo>
                  <a:lnTo>
                    <a:pt x="377190" y="301752"/>
                  </a:lnTo>
                  <a:lnTo>
                    <a:pt x="238887" y="301752"/>
                  </a:lnTo>
                  <a:lnTo>
                    <a:pt x="238887" y="163449"/>
                  </a:lnTo>
                  <a:lnTo>
                    <a:pt x="294680" y="163449"/>
                  </a:lnTo>
                  <a:cubicBezTo>
                    <a:pt x="292158" y="159397"/>
                    <a:pt x="289880" y="155199"/>
                    <a:pt x="287859" y="150876"/>
                  </a:cubicBezTo>
                  <a:lnTo>
                    <a:pt x="163449" y="150876"/>
                  </a:lnTo>
                  <a:lnTo>
                    <a:pt x="163449" y="12573"/>
                  </a:lnTo>
                  <a:lnTo>
                    <a:pt x="301752" y="12573"/>
                  </a:lnTo>
                  <a:lnTo>
                    <a:pt x="301752" y="27541"/>
                  </a:lnTo>
                  <a:cubicBezTo>
                    <a:pt x="305576" y="22610"/>
                    <a:pt x="309780" y="17986"/>
                    <a:pt x="314325" y="13711"/>
                  </a:cubicBezTo>
                  <a:lnTo>
                    <a:pt x="314325" y="0"/>
                  </a:lnTo>
                  <a:lnTo>
                    <a:pt x="150876" y="0"/>
                  </a:lnTo>
                  <a:lnTo>
                    <a:pt x="150876" y="150876"/>
                  </a:lnTo>
                  <a:lnTo>
                    <a:pt x="75438" y="150876"/>
                  </a:lnTo>
                  <a:lnTo>
                    <a:pt x="75438" y="301752"/>
                  </a:lnTo>
                  <a:lnTo>
                    <a:pt x="0" y="301752"/>
                  </a:lnTo>
                  <a:lnTo>
                    <a:pt x="0" y="465201"/>
                  </a:lnTo>
                  <a:lnTo>
                    <a:pt x="465201" y="465201"/>
                  </a:lnTo>
                  <a:lnTo>
                    <a:pt x="465201" y="301752"/>
                  </a:lnTo>
                  <a:lnTo>
                    <a:pt x="389763" y="301752"/>
                  </a:lnTo>
                  <a:close/>
                  <a:moveTo>
                    <a:pt x="150876" y="452628"/>
                  </a:moveTo>
                  <a:lnTo>
                    <a:pt x="12573" y="452628"/>
                  </a:lnTo>
                  <a:lnTo>
                    <a:pt x="12573" y="314325"/>
                  </a:lnTo>
                  <a:lnTo>
                    <a:pt x="150876" y="314325"/>
                  </a:lnTo>
                  <a:close/>
                  <a:moveTo>
                    <a:pt x="150876" y="301752"/>
                  </a:moveTo>
                  <a:lnTo>
                    <a:pt x="88011" y="301752"/>
                  </a:lnTo>
                  <a:lnTo>
                    <a:pt x="88011" y="163449"/>
                  </a:lnTo>
                  <a:lnTo>
                    <a:pt x="226314" y="163449"/>
                  </a:lnTo>
                  <a:lnTo>
                    <a:pt x="226314" y="301752"/>
                  </a:lnTo>
                  <a:lnTo>
                    <a:pt x="150876" y="301752"/>
                  </a:lnTo>
                  <a:close/>
                  <a:moveTo>
                    <a:pt x="301752" y="452628"/>
                  </a:moveTo>
                  <a:lnTo>
                    <a:pt x="163449" y="452628"/>
                  </a:lnTo>
                  <a:lnTo>
                    <a:pt x="163449" y="314325"/>
                  </a:lnTo>
                  <a:lnTo>
                    <a:pt x="301752" y="314325"/>
                  </a:lnTo>
                  <a:close/>
                  <a:moveTo>
                    <a:pt x="452628" y="314325"/>
                  </a:moveTo>
                  <a:lnTo>
                    <a:pt x="452628" y="452628"/>
                  </a:lnTo>
                  <a:lnTo>
                    <a:pt x="314325" y="452628"/>
                  </a:lnTo>
                  <a:lnTo>
                    <a:pt x="314325" y="314325"/>
                  </a:lnTo>
                  <a:lnTo>
                    <a:pt x="452628" y="314325"/>
                  </a:lnTo>
                  <a:close/>
                </a:path>
              </a:pathLst>
            </a:custGeom>
            <a:solidFill>
              <a:schemeClr val="accent5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7F5604-F2BF-A7F1-E300-2930414186CF}"/>
                </a:ext>
              </a:extLst>
            </p:cNvPr>
            <p:cNvSpPr/>
            <p:nvPr/>
          </p:nvSpPr>
          <p:spPr>
            <a:xfrm>
              <a:off x="7281777" y="5002923"/>
              <a:ext cx="201168" cy="201168"/>
            </a:xfrm>
            <a:custGeom>
              <a:avLst/>
              <a:gdLst>
                <a:gd name="connsiteX0" fmla="*/ 100584 w 201168"/>
                <a:gd name="connsiteY0" fmla="*/ 0 h 201168"/>
                <a:gd name="connsiteX1" fmla="*/ 0 w 201168"/>
                <a:gd name="connsiteY1" fmla="*/ 100584 h 201168"/>
                <a:gd name="connsiteX2" fmla="*/ 100584 w 201168"/>
                <a:gd name="connsiteY2" fmla="*/ 201168 h 201168"/>
                <a:gd name="connsiteX3" fmla="*/ 201168 w 201168"/>
                <a:gd name="connsiteY3" fmla="*/ 100584 h 201168"/>
                <a:gd name="connsiteX4" fmla="*/ 100584 w 201168"/>
                <a:gd name="connsiteY4" fmla="*/ 0 h 201168"/>
                <a:gd name="connsiteX5" fmla="*/ 100584 w 201168"/>
                <a:gd name="connsiteY5" fmla="*/ 188595 h 201168"/>
                <a:gd name="connsiteX6" fmla="*/ 12573 w 201168"/>
                <a:gd name="connsiteY6" fmla="*/ 100584 h 201168"/>
                <a:gd name="connsiteX7" fmla="*/ 100584 w 201168"/>
                <a:gd name="connsiteY7" fmla="*/ 12573 h 201168"/>
                <a:gd name="connsiteX8" fmla="*/ 188595 w 201168"/>
                <a:gd name="connsiteY8" fmla="*/ 100584 h 201168"/>
                <a:gd name="connsiteX9" fmla="*/ 100584 w 201168"/>
                <a:gd name="connsiteY9" fmla="*/ 188595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168" h="201168">
                  <a:moveTo>
                    <a:pt x="100584" y="0"/>
                  </a:moveTo>
                  <a:cubicBezTo>
                    <a:pt x="45033" y="0"/>
                    <a:pt x="0" y="45033"/>
                    <a:pt x="0" y="100584"/>
                  </a:cubicBezTo>
                  <a:cubicBezTo>
                    <a:pt x="0" y="156135"/>
                    <a:pt x="45033" y="201168"/>
                    <a:pt x="100584" y="201168"/>
                  </a:cubicBezTo>
                  <a:cubicBezTo>
                    <a:pt x="156135" y="201168"/>
                    <a:pt x="201168" y="156135"/>
                    <a:pt x="201168" y="100584"/>
                  </a:cubicBezTo>
                  <a:cubicBezTo>
                    <a:pt x="201106" y="45059"/>
                    <a:pt x="156109" y="62"/>
                    <a:pt x="100584" y="0"/>
                  </a:cubicBezTo>
                  <a:close/>
                  <a:moveTo>
                    <a:pt x="100584" y="188595"/>
                  </a:moveTo>
                  <a:cubicBezTo>
                    <a:pt x="51977" y="188595"/>
                    <a:pt x="12573" y="149191"/>
                    <a:pt x="12573" y="100584"/>
                  </a:cubicBezTo>
                  <a:cubicBezTo>
                    <a:pt x="12573" y="51977"/>
                    <a:pt x="51977" y="12573"/>
                    <a:pt x="100584" y="12573"/>
                  </a:cubicBezTo>
                  <a:cubicBezTo>
                    <a:pt x="149191" y="12573"/>
                    <a:pt x="188595" y="51977"/>
                    <a:pt x="188595" y="100584"/>
                  </a:cubicBezTo>
                  <a:cubicBezTo>
                    <a:pt x="188543" y="149170"/>
                    <a:pt x="149170" y="188543"/>
                    <a:pt x="100584" y="188595"/>
                  </a:cubicBezTo>
                  <a:close/>
                </a:path>
              </a:pathLst>
            </a:custGeom>
            <a:solidFill>
              <a:schemeClr val="accent5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2688813-2759-DA7F-A420-4E1937DF99C9}"/>
                </a:ext>
              </a:extLst>
            </p:cNvPr>
            <p:cNvSpPr/>
            <p:nvPr/>
          </p:nvSpPr>
          <p:spPr>
            <a:xfrm>
              <a:off x="7333910" y="5055057"/>
              <a:ext cx="96900" cy="96900"/>
            </a:xfrm>
            <a:custGeom>
              <a:avLst/>
              <a:gdLst>
                <a:gd name="connsiteX0" fmla="*/ 88011 w 96900"/>
                <a:gd name="connsiteY0" fmla="*/ 0 h 96900"/>
                <a:gd name="connsiteX1" fmla="*/ 48450 w 96900"/>
                <a:gd name="connsiteY1" fmla="*/ 39561 h 96900"/>
                <a:gd name="connsiteX2" fmla="*/ 8889 w 96900"/>
                <a:gd name="connsiteY2" fmla="*/ 0 h 96900"/>
                <a:gd name="connsiteX3" fmla="*/ 0 w 96900"/>
                <a:gd name="connsiteY3" fmla="*/ 8889 h 96900"/>
                <a:gd name="connsiteX4" fmla="*/ 39561 w 96900"/>
                <a:gd name="connsiteY4" fmla="*/ 48450 h 96900"/>
                <a:gd name="connsiteX5" fmla="*/ 0 w 96900"/>
                <a:gd name="connsiteY5" fmla="*/ 88011 h 96900"/>
                <a:gd name="connsiteX6" fmla="*/ 8889 w 96900"/>
                <a:gd name="connsiteY6" fmla="*/ 96900 h 96900"/>
                <a:gd name="connsiteX7" fmla="*/ 48450 w 96900"/>
                <a:gd name="connsiteY7" fmla="*/ 57339 h 96900"/>
                <a:gd name="connsiteX8" fmla="*/ 88011 w 96900"/>
                <a:gd name="connsiteY8" fmla="*/ 96900 h 96900"/>
                <a:gd name="connsiteX9" fmla="*/ 96900 w 96900"/>
                <a:gd name="connsiteY9" fmla="*/ 88011 h 96900"/>
                <a:gd name="connsiteX10" fmla="*/ 57339 w 96900"/>
                <a:gd name="connsiteY10" fmla="*/ 48450 h 96900"/>
                <a:gd name="connsiteX11" fmla="*/ 96900 w 96900"/>
                <a:gd name="connsiteY11" fmla="*/ 8889 h 96900"/>
                <a:gd name="connsiteX12" fmla="*/ 88011 w 96900"/>
                <a:gd name="connsiteY12" fmla="*/ 0 h 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900" h="96900">
                  <a:moveTo>
                    <a:pt x="88011" y="0"/>
                  </a:moveTo>
                  <a:lnTo>
                    <a:pt x="48450" y="39561"/>
                  </a:lnTo>
                  <a:lnTo>
                    <a:pt x="8889" y="0"/>
                  </a:lnTo>
                  <a:lnTo>
                    <a:pt x="0" y="8889"/>
                  </a:lnTo>
                  <a:lnTo>
                    <a:pt x="39561" y="48450"/>
                  </a:lnTo>
                  <a:lnTo>
                    <a:pt x="0" y="88011"/>
                  </a:lnTo>
                  <a:lnTo>
                    <a:pt x="8889" y="96900"/>
                  </a:lnTo>
                  <a:lnTo>
                    <a:pt x="48450" y="57339"/>
                  </a:lnTo>
                  <a:lnTo>
                    <a:pt x="88011" y="96900"/>
                  </a:lnTo>
                  <a:lnTo>
                    <a:pt x="96900" y="88011"/>
                  </a:lnTo>
                  <a:lnTo>
                    <a:pt x="57339" y="48450"/>
                  </a:lnTo>
                  <a:lnTo>
                    <a:pt x="96900" y="8889"/>
                  </a:lnTo>
                  <a:lnTo>
                    <a:pt x="88011" y="0"/>
                  </a:lnTo>
                  <a:close/>
                </a:path>
              </a:pathLst>
            </a:custGeom>
            <a:solidFill>
              <a:schemeClr val="accent5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Placeholder 73" descr="Arrow circle with solid fill">
            <a:extLst>
              <a:ext uri="{FF2B5EF4-FFF2-40B4-BE49-F238E27FC236}">
                <a16:creationId xmlns:a16="http://schemas.microsoft.com/office/drawing/2014/main" id="{75AE3BCD-B093-1253-2D0A-292172329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03689" y="4908626"/>
            <a:ext cx="603504" cy="603504"/>
          </a:xfrm>
          <a:prstGeom prst="rect">
            <a:avLst/>
          </a:prstGeom>
        </p:spPr>
      </p:pic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A20C3CAF-361A-EF2D-3CC8-1FBB94218CFE}"/>
              </a:ext>
            </a:extLst>
          </p:cNvPr>
          <p:cNvSpPr txBox="1">
            <a:spLocks/>
          </p:cNvSpPr>
          <p:nvPr/>
        </p:nvSpPr>
        <p:spPr>
          <a:xfrm>
            <a:off x="8970035" y="5708897"/>
            <a:ext cx="238376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1200" dirty="0"/>
              <a:t>MORE TO EXPLORE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6" y="1262958"/>
            <a:ext cx="10788651" cy="985791"/>
          </a:xfrm>
        </p:spPr>
        <p:txBody>
          <a:bodyPr/>
          <a:lstStyle/>
          <a:p>
            <a:r>
              <a:rPr lang="en-US" dirty="0"/>
              <a:t>MATRIX FACTORIZATION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168037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002" y="579694"/>
            <a:ext cx="8563995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PRINCIPAL COMPONENT ANALYSIS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2" name="Content Placeholder 41">
            <a:extLst>
              <a:ext uri="{FF2B5EF4-FFF2-40B4-BE49-F238E27FC236}">
                <a16:creationId xmlns:a16="http://schemas.microsoft.com/office/drawing/2014/main" id="{F8591DCB-C90C-DD9D-E5DF-E465B952A1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67196"/>
              </p:ext>
            </p:extLst>
          </p:nvPr>
        </p:nvGraphicFramePr>
        <p:xfrm>
          <a:off x="1940606" y="1795058"/>
          <a:ext cx="6981202" cy="168052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0625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2319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6746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561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5642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1563880">
                  <a:extLst>
                    <a:ext uri="{9D8B030D-6E8A-4147-A177-3AD203B41FA5}">
                      <a16:colId xmlns:a16="http://schemas.microsoft.com/office/drawing/2014/main" val="301332847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Indiana</a:t>
                      </a:r>
                    </a:p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jones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STAR WARS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EMPIRE STRIKES 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INCREDIBLES</a:t>
                      </a:r>
                    </a:p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CASABLANCA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Bob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?​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?​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Ted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?​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?​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Ann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?​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5​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B683384E-4E2D-91D9-E7D9-78B80136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0" y="4142821"/>
            <a:ext cx="3962743" cy="208044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7F6CF49-B837-9E41-8BEC-8520C00E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16" y="4060013"/>
            <a:ext cx="3339274" cy="224605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E7ACEC1-906C-78A5-4966-8B361F19E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193" y="4156472"/>
            <a:ext cx="3214237" cy="206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99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002" y="579694"/>
            <a:ext cx="8563995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PRINCIPAL COMPONENT ANALYSIS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2" name="Content Placeholder 41">
            <a:extLst>
              <a:ext uri="{FF2B5EF4-FFF2-40B4-BE49-F238E27FC236}">
                <a16:creationId xmlns:a16="http://schemas.microsoft.com/office/drawing/2014/main" id="{F8591DCB-C90C-DD9D-E5DF-E465B952A1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100701"/>
              </p:ext>
            </p:extLst>
          </p:nvPr>
        </p:nvGraphicFramePr>
        <p:xfrm>
          <a:off x="556187" y="1951149"/>
          <a:ext cx="6981202" cy="168052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0625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2319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6746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561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5642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1563880">
                  <a:extLst>
                    <a:ext uri="{9D8B030D-6E8A-4147-A177-3AD203B41FA5}">
                      <a16:colId xmlns:a16="http://schemas.microsoft.com/office/drawing/2014/main" val="3013328471"/>
                    </a:ext>
                  </a:extLst>
                </a:gridCol>
              </a:tblGrid>
              <a:tr h="44422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Indiana</a:t>
                      </a:r>
                    </a:p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jones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STAR WARS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EMPIRE STRIKES 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INCREDIBLES</a:t>
                      </a:r>
                    </a:p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CASABLANCA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Bob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Ted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3​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Ann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5​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41149EF5-1D9A-DC05-D121-B3DFAB8F2844}"/>
              </a:ext>
            </a:extLst>
          </p:cNvPr>
          <p:cNvSpPr/>
          <p:nvPr/>
        </p:nvSpPr>
        <p:spPr>
          <a:xfrm>
            <a:off x="3317362" y="3803288"/>
            <a:ext cx="484632" cy="97840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PCA</a:t>
            </a:r>
            <a:endParaRPr lang="en-US" dirty="0"/>
          </a:p>
        </p:txBody>
      </p:sp>
      <p:graphicFrame>
        <p:nvGraphicFramePr>
          <p:cNvPr id="4" name="Content Placeholder 41">
            <a:extLst>
              <a:ext uri="{FF2B5EF4-FFF2-40B4-BE49-F238E27FC236}">
                <a16:creationId xmlns:a16="http://schemas.microsoft.com/office/drawing/2014/main" id="{86F79495-595E-5CB1-D7E5-4765A6E21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356953"/>
              </p:ext>
            </p:extLst>
          </p:nvPr>
        </p:nvGraphicFramePr>
        <p:xfrm>
          <a:off x="1254097" y="4953308"/>
          <a:ext cx="3853064" cy="144149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0625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2319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6746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561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SCI-FI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CLASSIC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Bob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Ted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Ann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0.6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9090E1E-5887-6315-6242-8BE7593674CE}"/>
              </a:ext>
            </a:extLst>
          </p:cNvPr>
          <p:cNvSpPr/>
          <p:nvPr/>
        </p:nvSpPr>
        <p:spPr>
          <a:xfrm>
            <a:off x="7766679" y="2398495"/>
            <a:ext cx="6238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1D1AD-1D48-A252-3285-CF4ABFEE4BDF}"/>
              </a:ext>
            </a:extLst>
          </p:cNvPr>
          <p:cNvSpPr/>
          <p:nvPr/>
        </p:nvSpPr>
        <p:spPr>
          <a:xfrm>
            <a:off x="5428829" y="5141315"/>
            <a:ext cx="667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217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002" y="579694"/>
            <a:ext cx="8563995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SINGLE VALUE DECOMPOSITION 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3148E176-08DB-41A3-9A76-23011A0B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90E1E-5887-6315-6242-8BE7593674CE}"/>
              </a:ext>
            </a:extLst>
          </p:cNvPr>
          <p:cNvSpPr/>
          <p:nvPr/>
        </p:nvSpPr>
        <p:spPr>
          <a:xfrm>
            <a:off x="4561305" y="1504946"/>
            <a:ext cx="30693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R=</a:t>
            </a:r>
            <a:r>
              <a:rPr lang="en-US" sz="54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</a:t>
            </a:r>
            <a:r>
              <a:rPr lang="el-GR" sz="54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Σ</a:t>
            </a:r>
            <a:r>
              <a:rPr lang="en-US" sz="54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U</a:t>
            </a:r>
            <a:r>
              <a:rPr lang="en-US" sz="5400" b="0" i="0" baseline="300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8" name="Content Placeholder 41">
            <a:extLst>
              <a:ext uri="{FF2B5EF4-FFF2-40B4-BE49-F238E27FC236}">
                <a16:creationId xmlns:a16="http://schemas.microsoft.com/office/drawing/2014/main" id="{2052EAAD-9B72-8517-8AFE-4AA4F81A3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6204813"/>
              </p:ext>
            </p:extLst>
          </p:nvPr>
        </p:nvGraphicFramePr>
        <p:xfrm>
          <a:off x="2605398" y="2722593"/>
          <a:ext cx="6981202" cy="168052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80625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2319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67465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56149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564258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  <a:gridCol w="1563880">
                  <a:extLst>
                    <a:ext uri="{9D8B030D-6E8A-4147-A177-3AD203B41FA5}">
                      <a16:colId xmlns:a16="http://schemas.microsoft.com/office/drawing/2014/main" val="3013328471"/>
                    </a:ext>
                  </a:extLst>
                </a:gridCol>
              </a:tblGrid>
              <a:tr h="429836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Indiana</a:t>
                      </a:r>
                    </a:p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jones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STAR WARS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EMPIRE STRIKES 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INCREDIBLES</a:t>
                      </a:r>
                    </a:p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CASABLANCA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Bob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?​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Ted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?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Ann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5​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3C29C26-E8D9-E9EC-AA27-2F62E82E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55" y="4820142"/>
            <a:ext cx="8152688" cy="145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27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49" y="1371599"/>
            <a:ext cx="9985909" cy="985791"/>
          </a:xfrm>
        </p:spPr>
        <p:txBody>
          <a:bodyPr/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882355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B8D696-79BF-4CE5-4973-5E3B48ABD0A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184289" y="2116971"/>
            <a:ext cx="4992567" cy="34369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 descent = optimization algorithm used in deep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4BC80-C2C6-E940-579C-B5A84FB9D1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D0003-64E2-5F8C-902C-90560E04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52285-ACD5-AA5E-5FCF-61DA0BAB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A326E-78CA-3341-0A36-0165BB8A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D18FF-4DA1-D5F7-649C-2BF93310103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D6913E-4FCD-384F-4200-CD30BB4503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25DDD21-B747-79B9-4202-B3E6EA60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B6BFD6D-21E6-ED17-78E3-2CEDEDD382BA}"/>
              </a:ext>
            </a:extLst>
          </p:cNvPr>
          <p:cNvPicPr>
            <a:picLocks noGrp="1" noChangeAspect="1"/>
          </p:cNvPicPr>
          <p:nvPr>
            <p:ph sz="quarter" idx="38"/>
          </p:nvPr>
        </p:nvPicPr>
        <p:blipFill>
          <a:blip r:embed="rId3"/>
          <a:stretch>
            <a:fillRect/>
          </a:stretch>
        </p:blipFill>
        <p:spPr>
          <a:xfrm>
            <a:off x="1149010" y="3643682"/>
            <a:ext cx="5779179" cy="275803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7F28A0-0B9F-628D-0378-B799469A8120}"/>
              </a:ext>
            </a:extLst>
          </p:cNvPr>
          <p:cNvSpPr txBox="1"/>
          <p:nvPr/>
        </p:nvSpPr>
        <p:spPr>
          <a:xfrm>
            <a:off x="7840462" y="2116971"/>
            <a:ext cx="30030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0" dirty="0">
                <a:solidFill>
                  <a:schemeClr val="bg1"/>
                </a:solidFill>
                <a:effectLst/>
              </a:rPr>
              <a:t>A gradient measures how much the output of a function changes if you change the inputs a little bit.</a:t>
            </a:r>
            <a:endParaRPr lang="en-GB" sz="2400" b="0" i="0" dirty="0">
              <a:solidFill>
                <a:schemeClr val="bg1"/>
              </a:solidFill>
              <a:effectLst/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68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B8D696-79BF-4CE5-4973-5E3B48ABD0A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184289" y="2116971"/>
            <a:ext cx="4992567" cy="34369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4BC80-C2C6-E940-579C-B5A84FB9D1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3241" y="1026647"/>
            <a:ext cx="7306060" cy="393427"/>
          </a:xfrm>
        </p:spPr>
        <p:txBody>
          <a:bodyPr/>
          <a:lstStyle/>
          <a:p>
            <a:r>
              <a:rPr lang="en-US" dirty="0"/>
              <a:t>Weights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D0003-64E2-5F8C-902C-90560E04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52285-ACD5-AA5E-5FCF-61DA0BAB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A326E-78CA-3341-0A36-0165BB8A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D18FF-4DA1-D5F7-649C-2BF93310103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D6913E-4FCD-384F-4200-CD30BB4503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25DDD21-B747-79B9-4202-B3E6EA60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3" y="375419"/>
            <a:ext cx="7287768" cy="630936"/>
          </a:xfrm>
        </p:spPr>
        <p:txBody>
          <a:bodyPr/>
          <a:lstStyle/>
          <a:p>
            <a:r>
              <a:rPr lang="en-US" dirty="0"/>
              <a:t>Deep learning</a:t>
            </a:r>
            <a:endParaRPr lang="en-GB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F5C46E0F-2D4F-BFF1-FB4B-9176DEAB9C2D}"/>
              </a:ext>
            </a:extLst>
          </p:cNvPr>
          <p:cNvPicPr>
            <a:picLocks noGrp="1" noChangeAspect="1"/>
          </p:cNvPicPr>
          <p:nvPr>
            <p:ph sz="quarter" idx="38"/>
          </p:nvPr>
        </p:nvPicPr>
        <p:blipFill rotWithShape="1">
          <a:blip r:embed="rId3"/>
          <a:srcRect t="7127" r="4872" b="7510"/>
          <a:stretch/>
        </p:blipFill>
        <p:spPr>
          <a:xfrm>
            <a:off x="1194813" y="1440366"/>
            <a:ext cx="10169511" cy="5133189"/>
          </a:xfrm>
        </p:spPr>
      </p:pic>
    </p:spTree>
    <p:extLst>
      <p:ext uri="{BB962C8B-B14F-4D97-AF65-F5344CB8AC3E}">
        <p14:creationId xmlns:p14="http://schemas.microsoft.com/office/powerpoint/2010/main" val="469958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D86EF-AED4-2AC5-89CE-7F3FE29B1F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92852" y="896340"/>
            <a:ext cx="8806296" cy="1053681"/>
          </a:xfrm>
        </p:spPr>
        <p:txBody>
          <a:bodyPr>
            <a:normAutofit/>
          </a:bodyPr>
          <a:lstStyle/>
          <a:p>
            <a:r>
              <a:rPr lang="en-US" sz="2800" dirty="0"/>
              <a:t>Restricted </a:t>
            </a:r>
            <a:r>
              <a:rPr lang="en-US" sz="2800" dirty="0" err="1"/>
              <a:t>boltzman</a:t>
            </a:r>
            <a:r>
              <a:rPr lang="en-US" sz="2800" dirty="0"/>
              <a:t> machine (RBM)</a:t>
            </a:r>
            <a:endParaRPr lang="en-GB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D1597-FE6B-681F-33A2-7F8181E42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E5A7C-85A4-0E27-F20E-214FEF6F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14008-E6D5-671C-417D-60006A53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42EE75-001E-E9AC-AE22-15FBC1A1E43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2CD1E2-E985-EA04-DFA2-08ED1D153A4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42E1BDE-218C-0FB7-C789-2C38F388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549" y="332768"/>
            <a:ext cx="7287768" cy="630936"/>
          </a:xfrm>
        </p:spPr>
        <p:txBody>
          <a:bodyPr/>
          <a:lstStyle/>
          <a:p>
            <a:r>
              <a:rPr lang="en-US" dirty="0"/>
              <a:t> Deep learning</a:t>
            </a:r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0EA93F-9B60-9AC4-D916-4F219E82DFEB}"/>
              </a:ext>
            </a:extLst>
          </p:cNvPr>
          <p:cNvPicPr>
            <a:picLocks noGrp="1" noChangeAspect="1"/>
          </p:cNvPicPr>
          <p:nvPr>
            <p:ph sz="quarter" idx="38"/>
          </p:nvPr>
        </p:nvPicPr>
        <p:blipFill>
          <a:blip r:embed="rId3"/>
          <a:stretch>
            <a:fillRect/>
          </a:stretch>
        </p:blipFill>
        <p:spPr>
          <a:xfrm>
            <a:off x="2993634" y="2674504"/>
            <a:ext cx="6562683" cy="32459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5C83C5-359A-50C2-6005-93B2921F8F05}"/>
              </a:ext>
            </a:extLst>
          </p:cNvPr>
          <p:cNvSpPr txBox="1"/>
          <p:nvPr/>
        </p:nvSpPr>
        <p:spPr>
          <a:xfrm>
            <a:off x="1959429" y="1867262"/>
            <a:ext cx="978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RBM = FORWARD + BACK PROPAGATION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FF689E9-B65F-B198-F902-99D084223229}"/>
              </a:ext>
            </a:extLst>
          </p:cNvPr>
          <p:cNvSpPr>
            <a:spLocks noGrp="1"/>
          </p:cNvSpPr>
          <p:nvPr>
            <p:ph sz="quarter" idx="3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3056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B8D696-79BF-4CE5-4973-5E3B48ABD0A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184289" y="2116971"/>
            <a:ext cx="4992567" cy="34369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4BC80-C2C6-E940-579C-B5A84FB9D1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26539" y="1184035"/>
            <a:ext cx="7306060" cy="393427"/>
          </a:xfrm>
        </p:spPr>
        <p:txBody>
          <a:bodyPr/>
          <a:lstStyle/>
          <a:p>
            <a:r>
              <a:rPr lang="en-US" dirty="0"/>
              <a:t>Forward-propagation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D0003-64E2-5F8C-902C-90560E04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52285-ACD5-AA5E-5FCF-61DA0BAB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A326E-78CA-3341-0A36-0165BB8A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D18FF-4DA1-D5F7-649C-2BF93310103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D6913E-4FCD-384F-4200-CD30BB4503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25DDD21-B747-79B9-4202-B3E6EA60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281" y="481583"/>
            <a:ext cx="7287768" cy="630936"/>
          </a:xfrm>
        </p:spPr>
        <p:txBody>
          <a:bodyPr/>
          <a:lstStyle/>
          <a:p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F28A0-0B9F-628D-0378-B799469A8120}"/>
              </a:ext>
            </a:extLst>
          </p:cNvPr>
          <p:cNvSpPr txBox="1"/>
          <p:nvPr/>
        </p:nvSpPr>
        <p:spPr>
          <a:xfrm>
            <a:off x="8283508" y="2016622"/>
            <a:ext cx="30030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0" dirty="0">
                <a:solidFill>
                  <a:schemeClr val="bg1"/>
                </a:solidFill>
                <a:effectLst/>
              </a:rPr>
              <a:t>Forward propagation is where input data is fed through a network, in a forward direction, to generate an output. The data is accepted by hidden layers and processed, as per the activation function, and moves to the successive layer.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0FA30127-5395-5488-681A-6C5101CAE623}"/>
              </a:ext>
            </a:extLst>
          </p:cNvPr>
          <p:cNvPicPr>
            <a:picLocks noGrp="1" noChangeAspect="1"/>
          </p:cNvPicPr>
          <p:nvPr>
            <p:ph sz="quarter" idx="38"/>
          </p:nvPr>
        </p:nvPicPr>
        <p:blipFill>
          <a:blip r:embed="rId3"/>
          <a:stretch>
            <a:fillRect/>
          </a:stretch>
        </p:blipFill>
        <p:spPr>
          <a:xfrm>
            <a:off x="838200" y="2035379"/>
            <a:ext cx="6766084" cy="4522981"/>
          </a:xfrm>
        </p:spPr>
      </p:pic>
    </p:spTree>
    <p:extLst>
      <p:ext uri="{BB962C8B-B14F-4D97-AF65-F5344CB8AC3E}">
        <p14:creationId xmlns:p14="http://schemas.microsoft.com/office/powerpoint/2010/main" val="999929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B8D696-79BF-4CE5-4973-5E3B48ABD0AF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184289" y="2116971"/>
            <a:ext cx="4992567" cy="34369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4BC80-C2C6-E940-579C-B5A84FB9D1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23826" y="1040541"/>
            <a:ext cx="7306060" cy="393427"/>
          </a:xfrm>
        </p:spPr>
        <p:txBody>
          <a:bodyPr/>
          <a:lstStyle/>
          <a:p>
            <a:r>
              <a:rPr lang="en-US" dirty="0"/>
              <a:t>Back-propagation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D0003-64E2-5F8C-902C-90560E04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52285-ACD5-AA5E-5FCF-61DA0BAB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A326E-78CA-3341-0A36-0165BB8AF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D18FF-4DA1-D5F7-649C-2BF93310103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D6913E-4FCD-384F-4200-CD30BB4503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25DDD21-B747-79B9-4202-B3E6EA60C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369239"/>
            <a:ext cx="7287768" cy="630936"/>
          </a:xfrm>
        </p:spPr>
        <p:txBody>
          <a:bodyPr/>
          <a:lstStyle/>
          <a:p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F28A0-0B9F-628D-0378-B799469A8120}"/>
              </a:ext>
            </a:extLst>
          </p:cNvPr>
          <p:cNvSpPr txBox="1"/>
          <p:nvPr/>
        </p:nvSpPr>
        <p:spPr>
          <a:xfrm>
            <a:off x="7673908" y="1786323"/>
            <a:ext cx="30030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0" dirty="0">
                <a:solidFill>
                  <a:schemeClr val="bg1"/>
                </a:solidFill>
                <a:effectLst/>
              </a:rPr>
              <a:t>Backpropagation is an algorithm that backpropagates the errors from the output nodes to the input nodes. Therefore, it is simply referred to as the backward propagation of errors.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62D9C-85C6-88E3-4990-48419549E34A}"/>
              </a:ext>
            </a:extLst>
          </p:cNvPr>
          <p:cNvSpPr txBox="1"/>
          <p:nvPr/>
        </p:nvSpPr>
        <p:spPr>
          <a:xfrm>
            <a:off x="905410" y="1720867"/>
            <a:ext cx="15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5482273-5FAB-FD37-D370-AE028DACB675}"/>
              </a:ext>
            </a:extLst>
          </p:cNvPr>
          <p:cNvPicPr>
            <a:picLocks noGrp="1" noChangeAspect="1"/>
          </p:cNvPicPr>
          <p:nvPr>
            <p:ph sz="quarter" idx="38"/>
          </p:nvPr>
        </p:nvPicPr>
        <p:blipFill>
          <a:blip r:embed="rId3"/>
          <a:stretch>
            <a:fillRect/>
          </a:stretch>
        </p:blipFill>
        <p:spPr>
          <a:xfrm>
            <a:off x="466455" y="1525442"/>
            <a:ext cx="5884931" cy="5013470"/>
          </a:xfrm>
        </p:spPr>
      </p:pic>
    </p:spTree>
    <p:extLst>
      <p:ext uri="{BB962C8B-B14F-4D97-AF65-F5344CB8AC3E}">
        <p14:creationId xmlns:p14="http://schemas.microsoft.com/office/powerpoint/2010/main" val="145026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49" y="1371599"/>
            <a:ext cx="9985909" cy="985791"/>
          </a:xfrm>
        </p:spPr>
        <p:txBody>
          <a:bodyPr/>
          <a:lstStyle/>
          <a:p>
            <a:r>
              <a:rPr lang="en-US" dirty="0"/>
              <a:t>EVALUATING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4CC8A-E158-98DF-3C60-EE5FDD483F9A}"/>
              </a:ext>
            </a:extLst>
          </p:cNvPr>
          <p:cNvSpPr>
            <a:spLocks noGrp="1"/>
          </p:cNvSpPr>
          <p:nvPr>
            <p:ph sz="quarter" idx="39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36A46-14A1-5536-6421-89F5F37B383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3824" y="1164812"/>
            <a:ext cx="7306060" cy="393427"/>
          </a:xfrm>
        </p:spPr>
        <p:txBody>
          <a:bodyPr/>
          <a:lstStyle/>
          <a:p>
            <a:r>
              <a:rPr lang="en-US" dirty="0"/>
              <a:t>Implementation idea   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D6F6-F8DB-F2C1-2261-8A03F09B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23D2F-E535-BADF-9683-3A398182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5A0B1-7182-05CE-D554-B65F0383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B7AC2A-6B6E-3A4E-87D2-E143BE4D9A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09F43D-E39E-846E-97AC-682E52550D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21A8FB4-C678-36D1-4D87-B4767201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439598"/>
            <a:ext cx="7287768" cy="630936"/>
          </a:xfrm>
        </p:spPr>
        <p:txBody>
          <a:bodyPr/>
          <a:lstStyle/>
          <a:p>
            <a:r>
              <a:rPr lang="en-US" dirty="0"/>
              <a:t>DEEP LEARNING</a:t>
            </a:r>
            <a:endParaRPr lang="en-GB" dirty="0"/>
          </a:p>
        </p:txBody>
      </p:sp>
      <p:pic>
        <p:nvPicPr>
          <p:cNvPr id="17" name="Content Placeholder 11">
            <a:extLst>
              <a:ext uri="{FF2B5EF4-FFF2-40B4-BE49-F238E27FC236}">
                <a16:creationId xmlns:a16="http://schemas.microsoft.com/office/drawing/2014/main" id="{36D02E7C-458D-D64B-28A0-AA8B4F7580B8}"/>
              </a:ext>
            </a:extLst>
          </p:cNvPr>
          <p:cNvPicPr>
            <a:picLocks noGrp="1" noChangeAspect="1"/>
          </p:cNvPicPr>
          <p:nvPr>
            <p:ph sz="quarter" idx="38"/>
          </p:nvPr>
        </p:nvPicPr>
        <p:blipFill>
          <a:blip r:embed="rId3"/>
          <a:stretch>
            <a:fillRect/>
          </a:stretch>
        </p:blipFill>
        <p:spPr>
          <a:xfrm>
            <a:off x="2357987" y="1661152"/>
            <a:ext cx="7789438" cy="4856431"/>
          </a:xfrm>
        </p:spPr>
      </p:pic>
    </p:spTree>
    <p:extLst>
      <p:ext uri="{BB962C8B-B14F-4D97-AF65-F5344CB8AC3E}">
        <p14:creationId xmlns:p14="http://schemas.microsoft.com/office/powerpoint/2010/main" val="210847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C2BB17-449B-EFFF-BD78-B93B302213E2}"/>
              </a:ext>
            </a:extLst>
          </p:cNvPr>
          <p:cNvSpPr>
            <a:spLocks noGrp="1"/>
          </p:cNvSpPr>
          <p:nvPr>
            <p:ph sz="quarter" idx="39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1E658-001E-4B59-87ED-7A7B127F2A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BFFE-379E-DABE-9990-DD3692913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2E4FC-4F99-DADB-F15C-24B7EB9E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06B6-57BC-0733-4F7D-01AD8374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CB9ABD-096A-7FB9-4F6F-DC09CEE03B3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DC1EB1-CF29-06C1-48C2-13E813F8D7B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886B1C-A72E-3C4B-B82A-782C6FA2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52E0D4-A6DB-1773-F87E-2431ABD7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79" y="419563"/>
            <a:ext cx="9926320" cy="5583555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18B3F0E-02B1-D7CA-774F-3A3C0D73B8B0}"/>
              </a:ext>
            </a:extLst>
          </p:cNvPr>
          <p:cNvSpPr>
            <a:spLocks noGrp="1"/>
          </p:cNvSpPr>
          <p:nvPr>
            <p:ph sz="quarter" idx="38"/>
          </p:nvPr>
        </p:nvSpPr>
        <p:spPr/>
        <p:txBody>
          <a:bodyPr/>
          <a:lstStyle/>
          <a:p>
            <a:r>
              <a:rPr lang="en-US" dirty="0"/>
              <a:t>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217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9FE45BC-127D-4A4E-A988-1F62C1AF8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54"/>
            <a:ext cx="6276511" cy="1434823"/>
          </a:xfrm>
        </p:spPr>
        <p:txBody>
          <a:bodyPr/>
          <a:lstStyle/>
          <a:p>
            <a:r>
              <a:rPr lang="en-US" dirty="0"/>
              <a:t>Spark in a nutshell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8AD03-7B0B-4638-876E-F2670E6334E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954EB-F074-4523-8441-F50770A89F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5987E-DDAF-4471-878E-853200336A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618121B-2D0F-4208-9821-02C884D1C653}"/>
              </a:ext>
            </a:extLst>
          </p:cNvPr>
          <p:cNvGraphicFramePr/>
          <p:nvPr/>
        </p:nvGraphicFramePr>
        <p:xfrm>
          <a:off x="2032000" y="719666"/>
          <a:ext cx="8128000" cy="570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BAECDE1-D5CB-4D60-8725-CED21493C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0" y="332216"/>
            <a:ext cx="4142911" cy="215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1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E12B19-8E7D-4CAB-BCA1-1F9DA806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2" y="136525"/>
            <a:ext cx="5869021" cy="2003898"/>
          </a:xfrm>
        </p:spPr>
        <p:txBody>
          <a:bodyPr/>
          <a:lstStyle/>
          <a:p>
            <a:r>
              <a:rPr lang="en-US" sz="2400" dirty="0"/>
              <a:t>RDD-Resilient distributed 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06110-805A-4D65-9E6B-FE299A5F970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E4D39-3EA2-49FB-A588-8516A1D182A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DA040-489C-4E38-821B-1467603223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85D892-1F35-4026-93C1-1B3E7F6B2350}"/>
              </a:ext>
            </a:extLst>
          </p:cNvPr>
          <p:cNvSpPr/>
          <p:nvPr/>
        </p:nvSpPr>
        <p:spPr>
          <a:xfrm>
            <a:off x="861134" y="2920753"/>
            <a:ext cx="2743200" cy="153583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CD91D37-E6BF-4770-B6AD-8B7954AB6918}"/>
              </a:ext>
            </a:extLst>
          </p:cNvPr>
          <p:cNvSpPr/>
          <p:nvPr/>
        </p:nvSpPr>
        <p:spPr>
          <a:xfrm>
            <a:off x="4395927" y="2939988"/>
            <a:ext cx="2743200" cy="153583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DataFrame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7B3872-EBA0-49A0-8023-E7AC98BB406E}"/>
              </a:ext>
            </a:extLst>
          </p:cNvPr>
          <p:cNvSpPr/>
          <p:nvPr/>
        </p:nvSpPr>
        <p:spPr>
          <a:xfrm>
            <a:off x="8077200" y="2939988"/>
            <a:ext cx="2743200" cy="153583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995E3D-1315-4DDA-992D-1F3420501B7E}"/>
              </a:ext>
            </a:extLst>
          </p:cNvPr>
          <p:cNvSpPr txBox="1"/>
          <p:nvPr/>
        </p:nvSpPr>
        <p:spPr>
          <a:xfrm>
            <a:off x="1371600" y="4684504"/>
            <a:ext cx="168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jvm objects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D35A2-A5AA-48E8-B326-E602BB2707B5}"/>
              </a:ext>
            </a:extLst>
          </p:cNvPr>
          <p:cNvSpPr txBox="1"/>
          <p:nvPr/>
        </p:nvSpPr>
        <p:spPr>
          <a:xfrm>
            <a:off x="4999608" y="4731334"/>
            <a:ext cx="153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row objects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7009A-F042-4C25-8169-4C8826DB8685}"/>
              </a:ext>
            </a:extLst>
          </p:cNvPr>
          <p:cNvSpPr txBox="1"/>
          <p:nvPr/>
        </p:nvSpPr>
        <p:spPr>
          <a:xfrm>
            <a:off x="8368684" y="4592171"/>
            <a:ext cx="2451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Internally rows, externally jvm objects</a:t>
            </a:r>
          </a:p>
        </p:txBody>
      </p:sp>
    </p:spTree>
    <p:extLst>
      <p:ext uri="{BB962C8B-B14F-4D97-AF65-F5344CB8AC3E}">
        <p14:creationId xmlns:p14="http://schemas.microsoft.com/office/powerpoint/2010/main" val="3078180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3DCEBD4-5226-44BB-81C4-1E6BA519E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136525"/>
            <a:ext cx="5562600" cy="1216025"/>
          </a:xfrm>
        </p:spPr>
        <p:txBody>
          <a:bodyPr/>
          <a:lstStyle/>
          <a:p>
            <a:r>
              <a:rPr lang="en-US" sz="2000" dirty="0"/>
              <a:t>RDD </a:t>
            </a:r>
            <a:r>
              <a:rPr lang="en-US" sz="2400" dirty="0"/>
              <a:t>recommendation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022BF-C66F-4A42-8E61-7F9DD119B1F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E1883-C21B-4651-A2D7-65DBD953C6A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31D64-039C-4624-A91F-E59E005E1E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34</a:t>
            </a:fld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A8D6D9-7E2B-4F65-BB04-0B43C851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92" y="1646115"/>
            <a:ext cx="10333615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0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97291-992A-4F95-99FC-CA522E0C2AB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C126F-4D9F-418C-8A64-036FF92AE5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9183D-B5DB-4D84-A2BA-8D52C9F2A5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35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BFDD13-BB6C-488A-831A-79663F5E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723053"/>
            <a:ext cx="10382250" cy="541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81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055886F-E2D2-4D97-8230-9EAF842A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877" y="295274"/>
            <a:ext cx="5869021" cy="1104901"/>
          </a:xfrm>
        </p:spPr>
        <p:txBody>
          <a:bodyPr/>
          <a:lstStyle/>
          <a:p>
            <a:r>
              <a:rPr lang="en-US" sz="4000" dirty="0"/>
              <a:t>2M entries result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1D80F-6C41-440A-AE34-9C6BDC2ECF8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99C00-4DF1-4C66-8A77-28CA927B3BE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BC986-8864-4A62-8B46-9518063D55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36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D37BDB-AF0F-4C60-B280-B481904B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889125"/>
            <a:ext cx="9677399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58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479C8-DEE2-4B6E-B616-6F76D7E99B0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37127-12DA-43DD-A699-C7CE6B1F512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9105D-08FB-4D19-8441-AAE1F9580D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37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179F03-CF7E-497A-9CE0-34F0E6C61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703008"/>
            <a:ext cx="10744199" cy="54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84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D36F1D-42E6-44E9-933E-2FE4A0B5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2" y="136525"/>
            <a:ext cx="5869021" cy="1354924"/>
          </a:xfrm>
        </p:spPr>
        <p:txBody>
          <a:bodyPr/>
          <a:lstStyle/>
          <a:p>
            <a:r>
              <a:rPr lang="en-US" dirty="0"/>
              <a:t>DSSTNE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E28F89-DEAB-4548-9C61-189A4EBF6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401" y="1741904"/>
            <a:ext cx="5761199" cy="461444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Amazon algorithm converts the data in one of the four types accepted 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Runs on GPU.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3 layers of neural networks :Input, Hidden,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Can produce recommendations from confusing and incomplete input data 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06B1F-3512-4F65-AD77-27B6CBE536A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C8981-F686-43F0-8098-ACC8209E3E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C52A8-F137-4642-8723-349721E1C6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38</a:t>
            </a:fld>
            <a:endParaRPr lang="en-US" dirty="0"/>
          </a:p>
        </p:txBody>
      </p:sp>
      <p:pic>
        <p:nvPicPr>
          <p:cNvPr id="2050" name="Picture 2" descr="Amazon-logo-black-template | FrontAngel">
            <a:extLst>
              <a:ext uri="{FF2B5EF4-FFF2-40B4-BE49-F238E27FC236}">
                <a16:creationId xmlns:a16="http://schemas.microsoft.com/office/drawing/2014/main" id="{0C8292B2-74C2-4D17-AAC7-F33856D4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1955425"/>
            <a:ext cx="5761199" cy="322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920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C6099A-6B50-4FCF-A3AA-1F9B73A03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177" y="136526"/>
            <a:ext cx="5869021" cy="1301750"/>
          </a:xfrm>
        </p:spPr>
        <p:txBody>
          <a:bodyPr/>
          <a:lstStyle/>
          <a:p>
            <a:r>
              <a:rPr lang="en-US" sz="3200" dirty="0"/>
              <a:t>DSSTNE&amp; SPARK Scaling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0B755-BB07-4219-8D65-DF1E9F10B0D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26422-935E-4FF9-94AE-83A60506058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13E40-E8E6-45BA-A932-44E4423E34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39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0AC0CC-F013-4647-96B9-88BBCBCD3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84" y="1585817"/>
            <a:ext cx="6835732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4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3" y="989041"/>
            <a:ext cx="8632361" cy="86658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ro-RO" noProof="0" dirty="0"/>
              <a:t>TRAINTEST AND CROSS VALIDATION</a:t>
            </a:r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3720" y="3072833"/>
            <a:ext cx="1975104" cy="868680"/>
          </a:xfrm>
        </p:spPr>
        <p:txBody>
          <a:bodyPr/>
          <a:lstStyle/>
          <a:p>
            <a:r>
              <a:rPr lang="ro-RO" dirty="0"/>
              <a:t>DATA SET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36802" y="3095693"/>
            <a:ext cx="1975104" cy="868680"/>
          </a:xfrm>
        </p:spPr>
        <p:txBody>
          <a:bodyPr/>
          <a:lstStyle/>
          <a:p>
            <a:r>
              <a:rPr lang="ro-RO" dirty="0"/>
              <a:t>TRAINING SET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39359" y="3011562"/>
            <a:ext cx="1975104" cy="868680"/>
          </a:xfrm>
        </p:spPr>
        <p:txBody>
          <a:bodyPr/>
          <a:lstStyle/>
          <a:p>
            <a:r>
              <a:rPr lang="ro-RO" dirty="0"/>
              <a:t>MACHINE LEARNING</a:t>
            </a:r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A0A6B7-8A7E-6C62-9FD6-3690049A425A}"/>
                  </a:ext>
                </a:extLst>
              </p14:cNvPr>
              <p14:cNvContentPartPr/>
              <p14:nvPr/>
            </p14:nvContentPartPr>
            <p14:xfrm>
              <a:off x="6041547" y="335814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A0A6B7-8A7E-6C62-9FD6-3690049A42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3907" y="3340147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D1831207-94CF-323B-AE67-1FBEC7141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8051" y="3072833"/>
            <a:ext cx="914400" cy="914400"/>
          </a:xfrm>
          <a:prstGeom prst="rect">
            <a:avLst/>
          </a:prstGeom>
        </p:spPr>
      </p:pic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8FD106AE-4EC0-5CB4-EC9C-EE282333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6257" y="3031460"/>
            <a:ext cx="914400" cy="9144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517F9A5-146C-8FCE-C978-D397688C46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4C9A40BD-D670-5900-76C4-45B68079559D}"/>
              </a:ext>
            </a:extLst>
          </p:cNvPr>
          <p:cNvSpPr txBox="1">
            <a:spLocks/>
          </p:cNvSpPr>
          <p:nvPr/>
        </p:nvSpPr>
        <p:spPr>
          <a:xfrm>
            <a:off x="9108790" y="4580225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PREDICTIONS</a:t>
            </a:r>
            <a:endParaRPr lang="en-US" dirty="0"/>
          </a:p>
        </p:txBody>
      </p:sp>
      <p:pic>
        <p:nvPicPr>
          <p:cNvPr id="32" name="Graphic 31" descr="Arrow Right with solid fill">
            <a:extLst>
              <a:ext uri="{FF2B5EF4-FFF2-40B4-BE49-F238E27FC236}">
                <a16:creationId xmlns:a16="http://schemas.microsoft.com/office/drawing/2014/main" id="{1422EF23-6020-EB9C-C9C9-529D431CB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986605">
            <a:off x="8990297" y="3318554"/>
            <a:ext cx="800607" cy="914400"/>
          </a:xfrm>
          <a:prstGeom prst="rect">
            <a:avLst/>
          </a:prstGeom>
        </p:spPr>
      </p:pic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3EE59CB7-0828-61DA-2CF8-B1E105829C41}"/>
              </a:ext>
            </a:extLst>
          </p:cNvPr>
          <p:cNvSpPr txBox="1">
            <a:spLocks/>
          </p:cNvSpPr>
          <p:nvPr/>
        </p:nvSpPr>
        <p:spPr>
          <a:xfrm>
            <a:off x="3736802" y="4639618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</a:t>
            </a:r>
            <a:r>
              <a:rPr lang="ro-RO" dirty="0"/>
              <a:t> SET</a:t>
            </a:r>
          </a:p>
        </p:txBody>
      </p:sp>
      <p:pic>
        <p:nvPicPr>
          <p:cNvPr id="3" name="Graphic 2" descr="Arrow Right with solid fill">
            <a:extLst>
              <a:ext uri="{FF2B5EF4-FFF2-40B4-BE49-F238E27FC236}">
                <a16:creationId xmlns:a16="http://schemas.microsoft.com/office/drawing/2014/main" id="{B3F4263A-1B37-7D93-B215-A2AD05E7D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973589">
            <a:off x="2662806" y="4056993"/>
            <a:ext cx="914400" cy="914400"/>
          </a:xfrm>
          <a:prstGeom prst="rect">
            <a:avLst/>
          </a:prstGeom>
        </p:spPr>
      </p:pic>
      <p:pic>
        <p:nvPicPr>
          <p:cNvPr id="4" name="Graphic 3" descr="Arrow Right with solid fill">
            <a:extLst>
              <a:ext uri="{FF2B5EF4-FFF2-40B4-BE49-F238E27FC236}">
                <a16:creationId xmlns:a16="http://schemas.microsoft.com/office/drawing/2014/main" id="{6FD1C78B-0476-A865-70C1-021A3FF1B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342411">
            <a:off x="6313100" y="4562109"/>
            <a:ext cx="1420595" cy="11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8B65276-35C0-4E9D-8D8C-EE17621E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99" y="276224"/>
            <a:ext cx="6229725" cy="1295401"/>
          </a:xfrm>
        </p:spPr>
        <p:txBody>
          <a:bodyPr/>
          <a:lstStyle/>
          <a:p>
            <a:r>
              <a:rPr lang="en-US" sz="2800" dirty="0"/>
              <a:t>Amazon </a:t>
            </a:r>
            <a:r>
              <a:rPr lang="en-US" sz="3600" dirty="0"/>
              <a:t>SAGEMAKER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E19F5-5DF9-41D3-B5B5-C4D6087A3B1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39C7D-A999-4597-A709-2AD39DCA978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8E766-438F-4512-84B2-9148E1F297C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93E73-326E-4F35-B08A-E4E18989DDD4}"/>
              </a:ext>
            </a:extLst>
          </p:cNvPr>
          <p:cNvSpPr/>
          <p:nvPr/>
        </p:nvSpPr>
        <p:spPr>
          <a:xfrm>
            <a:off x="4695824" y="1700212"/>
            <a:ext cx="2619375" cy="10477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B9474-91AD-4C3D-896F-796272964A2B}"/>
              </a:ext>
            </a:extLst>
          </p:cNvPr>
          <p:cNvSpPr/>
          <p:nvPr/>
        </p:nvSpPr>
        <p:spPr>
          <a:xfrm>
            <a:off x="4695824" y="3474244"/>
            <a:ext cx="2619375" cy="10477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91192D-3B73-4ACB-B6AB-CD237990A9E7}"/>
              </a:ext>
            </a:extLst>
          </p:cNvPr>
          <p:cNvSpPr/>
          <p:nvPr/>
        </p:nvSpPr>
        <p:spPr>
          <a:xfrm>
            <a:off x="4695822" y="5260975"/>
            <a:ext cx="2619375" cy="10477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935AFFE-2DBA-496D-84FB-202C4945CC5C}"/>
              </a:ext>
            </a:extLst>
          </p:cNvPr>
          <p:cNvSpPr/>
          <p:nvPr/>
        </p:nvSpPr>
        <p:spPr>
          <a:xfrm>
            <a:off x="5760238" y="2747962"/>
            <a:ext cx="490539" cy="72628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C4185E1-AFCE-4552-8098-294CFEE4F75C}"/>
              </a:ext>
            </a:extLst>
          </p:cNvPr>
          <p:cNvSpPr/>
          <p:nvPr/>
        </p:nvSpPr>
        <p:spPr>
          <a:xfrm>
            <a:off x="5760239" y="4521994"/>
            <a:ext cx="490539" cy="72628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87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6FE14-C865-41E7-8550-C1BAA2C3DFB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78B18-8080-4E30-99B3-0B22EA71D92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C6DB8-6A30-48BD-B1B8-14C4A00829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BE70F8-5812-4E85-AC7B-D778B3904FB0}"/>
              </a:ext>
            </a:extLst>
          </p:cNvPr>
          <p:cNvSpPr/>
          <p:nvPr/>
        </p:nvSpPr>
        <p:spPr>
          <a:xfrm>
            <a:off x="247650" y="2276473"/>
            <a:ext cx="2619375" cy="10477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 ratings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EBE745-2393-40F9-8DA6-AD329E56BBC0}"/>
              </a:ext>
            </a:extLst>
          </p:cNvPr>
          <p:cNvSpPr/>
          <p:nvPr/>
        </p:nvSpPr>
        <p:spPr>
          <a:xfrm>
            <a:off x="4114800" y="2276473"/>
            <a:ext cx="2619375" cy="10477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One-hot encode user and movie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EEBB21-FC35-4489-BBC4-70B1A85D6031}"/>
              </a:ext>
            </a:extLst>
          </p:cNvPr>
          <p:cNvSpPr/>
          <p:nvPr/>
        </p:nvSpPr>
        <p:spPr>
          <a:xfrm>
            <a:off x="7981950" y="2276473"/>
            <a:ext cx="2619375" cy="10477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Convert binary label vector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9F6E88-8EDD-4746-8E16-7D161D4B24FB}"/>
              </a:ext>
            </a:extLst>
          </p:cNvPr>
          <p:cNvSpPr/>
          <p:nvPr/>
        </p:nvSpPr>
        <p:spPr>
          <a:xfrm>
            <a:off x="2333622" y="4207468"/>
            <a:ext cx="2619375" cy="10477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Convert to photobuf and write to 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ADD5B5-BDD3-4F5A-9BE7-B97ECC92F26A}"/>
              </a:ext>
            </a:extLst>
          </p:cNvPr>
          <p:cNvSpPr/>
          <p:nvPr/>
        </p:nvSpPr>
        <p:spPr>
          <a:xfrm>
            <a:off x="6200772" y="4207468"/>
            <a:ext cx="2619375" cy="10477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Convert to photobuf and write to s3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B198BFF-FC64-4127-B06A-4F9DF37C0E02}"/>
              </a:ext>
            </a:extLst>
          </p:cNvPr>
          <p:cNvSpPr/>
          <p:nvPr/>
        </p:nvSpPr>
        <p:spPr>
          <a:xfrm>
            <a:off x="2867025" y="2562225"/>
            <a:ext cx="1247775" cy="544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74F5D50-E687-4957-BC0C-FA440C9EE471}"/>
              </a:ext>
            </a:extLst>
          </p:cNvPr>
          <p:cNvSpPr/>
          <p:nvPr/>
        </p:nvSpPr>
        <p:spPr>
          <a:xfrm>
            <a:off x="6734175" y="2528292"/>
            <a:ext cx="1247775" cy="544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CAE8980-A889-4C13-BE76-2D3F053EB710}"/>
              </a:ext>
            </a:extLst>
          </p:cNvPr>
          <p:cNvSpPr/>
          <p:nvPr/>
        </p:nvSpPr>
        <p:spPr>
          <a:xfrm>
            <a:off x="4952997" y="4404221"/>
            <a:ext cx="1247775" cy="544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4CED3F3-734E-44C4-B1F8-CEA37A3FBA3F}"/>
              </a:ext>
            </a:extLst>
          </p:cNvPr>
          <p:cNvSpPr/>
          <p:nvPr/>
        </p:nvSpPr>
        <p:spPr>
          <a:xfrm>
            <a:off x="1085847" y="4404220"/>
            <a:ext cx="1247775" cy="544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92EDB04-0966-414B-AFEC-BB7BB9D0B77B}"/>
              </a:ext>
            </a:extLst>
          </p:cNvPr>
          <p:cNvSpPr/>
          <p:nvPr/>
        </p:nvSpPr>
        <p:spPr>
          <a:xfrm>
            <a:off x="10601325" y="2528291"/>
            <a:ext cx="1247775" cy="544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7">
            <a:extLst>
              <a:ext uri="{FF2B5EF4-FFF2-40B4-BE49-F238E27FC236}">
                <a16:creationId xmlns:a16="http://schemas.microsoft.com/office/drawing/2014/main" id="{0C5E3605-6CEF-4774-9EAA-F1C57F09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99" y="276224"/>
            <a:ext cx="8772901" cy="1326558"/>
          </a:xfrm>
        </p:spPr>
        <p:txBody>
          <a:bodyPr/>
          <a:lstStyle/>
          <a:p>
            <a:r>
              <a:rPr lang="en-US" sz="2800" dirty="0"/>
              <a:t>Sagemaker converting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32428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68083-C8A4-49BF-BD54-18E72B720EB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038D1-70F5-4319-A449-63B1467FCF6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5D3ED-7FFF-45A9-ADCA-9B0ACA168B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42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5A7AB6-2B25-48BA-8853-11DE3BD5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1552575"/>
            <a:ext cx="6831807" cy="5102225"/>
          </a:xfrm>
          <a:prstGeom prst="rect">
            <a:avLst/>
          </a:prstGeom>
        </p:spPr>
      </p:pic>
      <p:sp>
        <p:nvSpPr>
          <p:cNvPr id="13" name="Title 7">
            <a:extLst>
              <a:ext uri="{FF2B5EF4-FFF2-40B4-BE49-F238E27FC236}">
                <a16:creationId xmlns:a16="http://schemas.microsoft.com/office/drawing/2014/main" id="{15126E1D-1E6C-4271-B750-D4767292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099" y="276223"/>
            <a:ext cx="8772901" cy="990601"/>
          </a:xfrm>
        </p:spPr>
        <p:txBody>
          <a:bodyPr/>
          <a:lstStyle/>
          <a:p>
            <a:r>
              <a:rPr lang="en-US" sz="2800" dirty="0"/>
              <a:t>Sagemaker Predictions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28D9D-1E4B-4D1B-91A2-22B883A0C48B}"/>
              </a:ext>
            </a:extLst>
          </p:cNvPr>
          <p:cNvSpPr txBox="1"/>
          <p:nvPr/>
        </p:nvSpPr>
        <p:spPr>
          <a:xfrm>
            <a:off x="7210425" y="1657348"/>
            <a:ext cx="4248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Predictions represent the results of the Sagemaker based on how it thinks it must be recommend to the user.</a:t>
            </a:r>
          </a:p>
          <a:p>
            <a:r>
              <a:rPr lang="en-US" sz="2400" dirty="0">
                <a:solidFill>
                  <a:schemeClr val="bg1"/>
                </a:solidFill>
              </a:rPr>
              <a:t>1-recommended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0-not recommended.</a:t>
            </a:r>
          </a:p>
        </p:txBody>
      </p:sp>
    </p:spTree>
    <p:extLst>
      <p:ext uri="{BB962C8B-B14F-4D97-AF65-F5344CB8AC3E}">
        <p14:creationId xmlns:p14="http://schemas.microsoft.com/office/powerpoint/2010/main" val="706804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68169BC-D024-469E-81A0-7AA98A68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27" y="90969"/>
            <a:ext cx="5869021" cy="1371090"/>
          </a:xfrm>
        </p:spPr>
        <p:txBody>
          <a:bodyPr/>
          <a:lstStyle/>
          <a:p>
            <a:r>
              <a:rPr lang="en-US" sz="3200" dirty="0"/>
              <a:t>YouTube case study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AA88B-EB3C-49F5-BD06-194A6FECA25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3D5B4-E68D-47BB-A0B9-B7CECF3D374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4A4E3-D034-47C7-A113-4A03845E00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43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AB0364-458E-4496-B25B-2C315911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28" y="2114550"/>
            <a:ext cx="7307298" cy="4424362"/>
          </a:xfrm>
          <a:prstGeom prst="rect">
            <a:avLst/>
          </a:prstGeom>
        </p:spPr>
      </p:pic>
      <p:pic>
        <p:nvPicPr>
          <p:cNvPr id="3074" name="Picture 2" descr="The YouTube logo: a history | Creative Bloq">
            <a:extLst>
              <a:ext uri="{FF2B5EF4-FFF2-40B4-BE49-F238E27FC236}">
                <a16:creationId xmlns:a16="http://schemas.microsoft.com/office/drawing/2014/main" id="{5CEDC10D-00E3-4919-AF43-BEB2C8A5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9094"/>
            <a:ext cx="3576637" cy="16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370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43972C-AF9A-4141-82CF-712372ED6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52" y="136525"/>
            <a:ext cx="6602448" cy="1377950"/>
          </a:xfrm>
        </p:spPr>
        <p:txBody>
          <a:bodyPr/>
          <a:lstStyle/>
          <a:p>
            <a:r>
              <a:rPr lang="en-US" sz="3600" dirty="0"/>
              <a:t>Netflix Case STUDY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193E3A-3E61-485B-ADB8-3A0083EBBE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3424" y="1920875"/>
            <a:ext cx="3629025" cy="4029075"/>
          </a:xfrm>
        </p:spPr>
        <p:txBody>
          <a:bodyPr/>
          <a:lstStyle/>
          <a:p>
            <a:r>
              <a:rPr lang="en-US" dirty="0"/>
              <a:t>Netflix uses all types of recommendation system, banning the star rating type.</a:t>
            </a:r>
          </a:p>
          <a:p>
            <a:r>
              <a:rPr lang="en-US" dirty="0"/>
              <a:t>It relies on personal ranking.</a:t>
            </a:r>
          </a:p>
          <a:p>
            <a:r>
              <a:rPr lang="en-US" dirty="0"/>
              <a:t>It contains noise, producing sometimes inaccurate  recommendations.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A4DD4-5168-45A9-95B3-C8B4C69E346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C1F22-438A-4091-8057-23CB68D01C2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01AF3-90C1-41CE-A9C3-3109A5AF27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t>44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D6CD6-26DB-444B-A33D-28F01F14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920875"/>
            <a:ext cx="8029575" cy="4029075"/>
          </a:xfrm>
          <a:prstGeom prst="rect">
            <a:avLst/>
          </a:prstGeom>
        </p:spPr>
      </p:pic>
      <p:pic>
        <p:nvPicPr>
          <p:cNvPr id="4098" name="Picture 2" descr="Netflix's Old Logo Will Make You Realize Just How Much The Streaming  Service Has Changed In 20 Years — PHOTO">
            <a:extLst>
              <a:ext uri="{FF2B5EF4-FFF2-40B4-BE49-F238E27FC236}">
                <a16:creationId xmlns:a16="http://schemas.microsoft.com/office/drawing/2014/main" id="{2006C962-A94E-4F77-8FF4-AEAFD95E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74" y="161925"/>
            <a:ext cx="4257674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71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“Big data isn't about bits, it's about talent.” — Douglas Merrill.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ro-RO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ACCURACY METRICS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77501" y="2096534"/>
            <a:ext cx="3059561" cy="365125"/>
          </a:xfrm>
        </p:spPr>
        <p:txBody>
          <a:bodyPr>
            <a:normAutofit fontScale="77500" lnSpcReduction="20000"/>
          </a:bodyPr>
          <a:lstStyle/>
          <a:p>
            <a:r>
              <a:rPr lang="ro-RO" dirty="0"/>
              <a:t>ROOT MEAN SQUARE ERROR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33148" y="2154121"/>
            <a:ext cx="2520087" cy="365125"/>
          </a:xfrm>
        </p:spPr>
        <p:txBody>
          <a:bodyPr>
            <a:normAutofit fontScale="77500" lnSpcReduction="20000"/>
          </a:bodyPr>
          <a:lstStyle/>
          <a:p>
            <a:r>
              <a:rPr lang="ro-RO" dirty="0"/>
              <a:t>MEAN ABSOLUTE ERROR</a:t>
            </a:r>
            <a:endParaRPr lang="en-US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35566" y="4079631"/>
            <a:ext cx="2289974" cy="365125"/>
          </a:xfrm>
        </p:spPr>
        <p:txBody>
          <a:bodyPr/>
          <a:lstStyle/>
          <a:p>
            <a:r>
              <a:rPr lang="ro-RO" dirty="0"/>
              <a:t>error</a:t>
            </a:r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71640" y="4444756"/>
            <a:ext cx="443107" cy="1378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 dirty="0"/>
              <a:t>2</a:t>
            </a:r>
          </a:p>
          <a:p>
            <a:r>
              <a:rPr lang="ro-RO" dirty="0"/>
              <a:t>3</a:t>
            </a:r>
          </a:p>
          <a:p>
            <a:r>
              <a:rPr lang="ro-RO" dirty="0"/>
              <a:t>1</a:t>
            </a:r>
          </a:p>
          <a:p>
            <a:r>
              <a:rPr lang="ro-RO" dirty="0"/>
              <a:t>0</a:t>
            </a:r>
            <a:endParaRPr lang="en-US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>
            <a:normAutofit fontScale="77500" lnSpcReduction="20000"/>
          </a:bodyPr>
          <a:lstStyle/>
          <a:p>
            <a:r>
              <a:rPr lang="ro-RO" dirty="0"/>
              <a:t>Predicted rating</a:t>
            </a:r>
            <a:endParaRPr lang="en-US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r>
              <a:rPr lang="ro-RO" dirty="0"/>
              <a:t>ACTUAL RATING </a:t>
            </a:r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5727" y="4422855"/>
            <a:ext cx="443107" cy="1399903"/>
          </a:xfrm>
        </p:spPr>
        <p:txBody>
          <a:bodyPr/>
          <a:lstStyle/>
          <a:p>
            <a:r>
              <a:rPr lang="ro-RO" dirty="0"/>
              <a:t>5 </a:t>
            </a:r>
          </a:p>
          <a:p>
            <a:r>
              <a:rPr lang="ro-RO" dirty="0"/>
              <a:t>4</a:t>
            </a:r>
          </a:p>
          <a:p>
            <a:r>
              <a:rPr lang="ro-RO" dirty="0"/>
              <a:t>5</a:t>
            </a:r>
          </a:p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5613" y="4359510"/>
            <a:ext cx="302260" cy="1189956"/>
          </a:xfrm>
        </p:spPr>
        <p:txBody>
          <a:bodyPr/>
          <a:lstStyle/>
          <a:p>
            <a:r>
              <a:rPr lang="ro-RO" dirty="0"/>
              <a:t>3</a:t>
            </a:r>
          </a:p>
          <a:p>
            <a:r>
              <a:rPr lang="ro-RO" dirty="0"/>
              <a:t>1</a:t>
            </a:r>
          </a:p>
          <a:p>
            <a:r>
              <a:rPr lang="ro-RO" dirty="0"/>
              <a:t>4</a:t>
            </a:r>
          </a:p>
          <a:p>
            <a:r>
              <a:rPr lang="ro-RO" dirty="0"/>
              <a:t>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Shape">
            <a:extLst>
              <a:ext uri="{FF2B5EF4-FFF2-40B4-BE49-F238E27FC236}">
                <a16:creationId xmlns:a16="http://schemas.microsoft.com/office/drawing/2014/main" id="{F23984DA-07F5-3489-707F-99F1AE69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676" y="2582246"/>
            <a:ext cx="2871656" cy="89776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Picture 9" descr="Shape">
            <a:extLst>
              <a:ext uri="{FF2B5EF4-FFF2-40B4-BE49-F238E27FC236}">
                <a16:creationId xmlns:a16="http://schemas.microsoft.com/office/drawing/2014/main" id="{98288B9E-010D-0A1B-ABA5-DF9F67DF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82" y="2651405"/>
            <a:ext cx="1809421" cy="101741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6" name="Text Placeholder 65">
            <a:extLst>
              <a:ext uri="{FF2B5EF4-FFF2-40B4-BE49-F238E27FC236}">
                <a16:creationId xmlns:a16="http://schemas.microsoft.com/office/drawing/2014/main" id="{D34C4D4F-CBD1-1F67-BF12-6F5FD838E74A}"/>
              </a:ext>
            </a:extLst>
          </p:cNvPr>
          <p:cNvSpPr txBox="1">
            <a:spLocks/>
          </p:cNvSpPr>
          <p:nvPr/>
        </p:nvSpPr>
        <p:spPr>
          <a:xfrm>
            <a:off x="4214851" y="5776033"/>
            <a:ext cx="2627965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Mae = (2+3+1+0)/4=1.5</a:t>
            </a:r>
            <a:endParaRPr lang="en-US" dirty="0"/>
          </a:p>
        </p:txBody>
      </p:sp>
      <p:sp>
        <p:nvSpPr>
          <p:cNvPr id="37" name="Text Placeholder 65">
            <a:extLst>
              <a:ext uri="{FF2B5EF4-FFF2-40B4-BE49-F238E27FC236}">
                <a16:creationId xmlns:a16="http://schemas.microsoft.com/office/drawing/2014/main" id="{F562779F-822C-3FCC-EFA8-BFE1EFAD2840}"/>
              </a:ext>
            </a:extLst>
          </p:cNvPr>
          <p:cNvSpPr txBox="1">
            <a:spLocks/>
          </p:cNvSpPr>
          <p:nvPr/>
        </p:nvSpPr>
        <p:spPr>
          <a:xfrm>
            <a:off x="7258438" y="5762892"/>
            <a:ext cx="3446687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Rmse= SQRT((4+9+1+0)/4)=1.87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5" y="1185284"/>
            <a:ext cx="8002753" cy="469490"/>
          </a:xfrm>
        </p:spPr>
        <p:txBody>
          <a:bodyPr>
            <a:normAutofit fontScale="90000"/>
          </a:bodyPr>
          <a:lstStyle/>
          <a:p>
            <a:r>
              <a:rPr kumimoji="0" lang="ro-RO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EVALUATING TOP-N RECOMMENDERS</a:t>
            </a:r>
            <a:endParaRPr lang="en-US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40954" y="2392359"/>
            <a:ext cx="1565103" cy="450403"/>
          </a:xfrm>
        </p:spPr>
        <p:txBody>
          <a:bodyPr>
            <a:normAutofit/>
          </a:bodyPr>
          <a:lstStyle/>
          <a:p>
            <a:r>
              <a:rPr lang="ro-RO" dirty="0"/>
              <a:t>HIT RATE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8652" y="2475929"/>
            <a:ext cx="4027096" cy="365125"/>
          </a:xfrm>
        </p:spPr>
        <p:txBody>
          <a:bodyPr>
            <a:normAutofit fontScale="77500" lnSpcReduction="20000"/>
          </a:bodyPr>
          <a:lstStyle/>
          <a:p>
            <a:r>
              <a:rPr lang="ro-RO" dirty="0"/>
              <a:t>LEAVE-oNE-OUT CROSS VALIDATION</a:t>
            </a:r>
            <a:endParaRPr lang="en-US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42770" y="3914248"/>
            <a:ext cx="4124121" cy="450403"/>
          </a:xfrm>
        </p:spPr>
        <p:txBody>
          <a:bodyPr>
            <a:normAutofit fontScale="92500"/>
          </a:bodyPr>
          <a:lstStyle/>
          <a:p>
            <a:r>
              <a:rPr lang="ro-RO" dirty="0"/>
              <a:t>AVERAGE RECIPROCAL HIT RATE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Placeholder 11" descr="Graphical user interface&#10;&#10;Description automatically generated">
            <a:extLst>
              <a:ext uri="{FF2B5EF4-FFF2-40B4-BE49-F238E27FC236}">
                <a16:creationId xmlns:a16="http://schemas.microsoft.com/office/drawing/2014/main" id="{2DA631D1-AE05-254A-945F-0EF0220D7C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617" r="28617"/>
          <a:stretch>
            <a:fillRect/>
          </a:stretch>
        </p:blipFill>
        <p:spPr>
          <a:xfrm flipH="1">
            <a:off x="0" y="968375"/>
            <a:ext cx="3581400" cy="5387975"/>
          </a:xfrm>
        </p:spPr>
      </p:pic>
      <p:sp>
        <p:nvSpPr>
          <p:cNvPr id="17" name="Text Placeholder 65">
            <a:extLst>
              <a:ext uri="{FF2B5EF4-FFF2-40B4-BE49-F238E27FC236}">
                <a16:creationId xmlns:a16="http://schemas.microsoft.com/office/drawing/2014/main" id="{F549B8E4-F5E9-3290-B213-B0F96115F750}"/>
              </a:ext>
            </a:extLst>
          </p:cNvPr>
          <p:cNvSpPr txBox="1">
            <a:spLocks/>
          </p:cNvSpPr>
          <p:nvPr/>
        </p:nvSpPr>
        <p:spPr>
          <a:xfrm>
            <a:off x="8610600" y="3521315"/>
            <a:ext cx="3581400" cy="469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CUMULATIVE HIT RATE</a:t>
            </a:r>
            <a:endParaRPr lang="en-US" dirty="0"/>
          </a:p>
        </p:txBody>
      </p:sp>
      <p:sp>
        <p:nvSpPr>
          <p:cNvPr id="18" name="Text Placeholder 65">
            <a:extLst>
              <a:ext uri="{FF2B5EF4-FFF2-40B4-BE49-F238E27FC236}">
                <a16:creationId xmlns:a16="http://schemas.microsoft.com/office/drawing/2014/main" id="{3714B006-291D-97D8-5E22-C5BFB5CCE5AE}"/>
              </a:ext>
            </a:extLst>
          </p:cNvPr>
          <p:cNvSpPr txBox="1">
            <a:spLocks/>
          </p:cNvSpPr>
          <p:nvPr/>
        </p:nvSpPr>
        <p:spPr>
          <a:xfrm>
            <a:off x="8769108" y="4666473"/>
            <a:ext cx="2743200" cy="578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RATING HIT RATE 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3171291-63C7-79C0-B8A9-3A03939FDA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0954" y="2841054"/>
            <a:ext cx="1380006" cy="547650"/>
          </a:xfrm>
        </p:spPr>
        <p:txBody>
          <a:bodyPr/>
          <a:lstStyle/>
          <a:p>
            <a:r>
              <a:rPr lang="ro-RO" dirty="0"/>
              <a:t>hits/users</a:t>
            </a:r>
            <a:endParaRPr lang="en-US" dirty="0"/>
          </a:p>
        </p:txBody>
      </p:sp>
      <p:pic>
        <p:nvPicPr>
          <p:cNvPr id="24" name="Picture 2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AB4B7D5-5B9B-96DC-7407-AC486F33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10" y="4408724"/>
            <a:ext cx="28575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6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ro-RO" noProof="0" dirty="0"/>
              <a:t>MORE ON ACCURACY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ro-RO" dirty="0"/>
              <a:t>COVERAGE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ro-RO" dirty="0"/>
              <a:t>DIVERSITY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ro-RO" dirty="0"/>
              <a:t>% of </a:t>
            </a:r>
            <a:r>
              <a:rPr lang="en-US" dirty="0"/>
              <a:t>&lt;</a:t>
            </a:r>
            <a:r>
              <a:rPr lang="en-US" dirty="0" err="1"/>
              <a:t>user,item</a:t>
            </a:r>
            <a:r>
              <a:rPr lang="en-US" dirty="0"/>
              <a:t>&gt; pairs that can be predicted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r>
              <a:rPr lang="ro-RO" dirty="0"/>
              <a:t>(1-S)</a:t>
            </a:r>
          </a:p>
          <a:p>
            <a:r>
              <a:rPr lang="ro-RO" dirty="0"/>
              <a:t>S = avg similarity between recommentation pairs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ro-RO" dirty="0"/>
              <a:t>NOVELTY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/>
              <a:t>mean popularity rank of recommended items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65DB78CA-D524-2EED-2872-AA2870D27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220" y="3012679"/>
            <a:ext cx="4225706" cy="30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16" y="1262958"/>
            <a:ext cx="10788651" cy="985791"/>
          </a:xfrm>
        </p:spPr>
        <p:txBody>
          <a:bodyPr/>
          <a:lstStyle/>
          <a:p>
            <a:r>
              <a:rPr lang="en-US" dirty="0"/>
              <a:t>BUILDING RECOMMENDATION ENGINE</a:t>
            </a:r>
          </a:p>
        </p:txBody>
      </p:sp>
    </p:spTree>
    <p:extLst>
      <p:ext uri="{BB962C8B-B14F-4D97-AF65-F5344CB8AC3E}">
        <p14:creationId xmlns:p14="http://schemas.microsoft.com/office/powerpoint/2010/main" val="403979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19928" y="4178792"/>
            <a:ext cx="917086" cy="838303"/>
          </a:xfrm>
        </p:spPr>
        <p:txBody>
          <a:bodyPr/>
          <a:lstStyle/>
          <a:p>
            <a:r>
              <a:rPr lang="en-US" dirty="0"/>
              <a:t>SVD</a:t>
            </a:r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10816" y="4230076"/>
            <a:ext cx="1899784" cy="768096"/>
          </a:xfrm>
        </p:spPr>
        <p:txBody>
          <a:bodyPr/>
          <a:lstStyle/>
          <a:p>
            <a:r>
              <a:rPr lang="en-US" dirty="0" err="1"/>
              <a:t>KNNBasic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60708" y="2871898"/>
            <a:ext cx="2036134" cy="768096"/>
          </a:xfrm>
        </p:spPr>
        <p:txBody>
          <a:bodyPr/>
          <a:lstStyle/>
          <a:p>
            <a:r>
              <a:rPr lang="en-US" dirty="0" err="1"/>
              <a:t>ALGOBASE</a:t>
            </a:r>
            <a:endParaRPr lang="en-US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OUR RECOMMENDER ENGINE ARCHITECTURE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3EFF34DB-FE30-31E9-882D-F3DBDB79EB01}"/>
              </a:ext>
            </a:extLst>
          </p:cNvPr>
          <p:cNvSpPr txBox="1">
            <a:spLocks/>
          </p:cNvSpPr>
          <p:nvPr/>
        </p:nvSpPr>
        <p:spPr>
          <a:xfrm>
            <a:off x="10474859" y="4248999"/>
            <a:ext cx="1592741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9E01CB01-E7CC-00CC-314E-7096A7A70452}"/>
              </a:ext>
            </a:extLst>
          </p:cNvPr>
          <p:cNvSpPr txBox="1">
            <a:spLocks/>
          </p:cNvSpPr>
          <p:nvPr/>
        </p:nvSpPr>
        <p:spPr>
          <a:xfrm>
            <a:off x="8884402" y="4230076"/>
            <a:ext cx="140946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SVDpp</a:t>
            </a:r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9665A14-AA03-5FCD-EABD-A18E3B16F8CD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5978472" y="3255946"/>
            <a:ext cx="1682237" cy="922846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E4BECB2-6308-03F5-AC2B-099D0CF6EEAE}"/>
              </a:ext>
            </a:extLst>
          </p:cNvPr>
          <p:cNvCxnSpPr>
            <a:cxnSpLocks/>
          </p:cNvCxnSpPr>
          <p:nvPr/>
        </p:nvCxnSpPr>
        <p:spPr>
          <a:xfrm rot="5400000">
            <a:off x="7680343" y="3642955"/>
            <a:ext cx="645388" cy="596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52CB44A-6CCA-6CDC-481F-2AABBD82AE0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38914" y="3479856"/>
            <a:ext cx="590082" cy="9103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02A6D78-F9E0-6B7A-5010-C29280E82F82}"/>
              </a:ext>
            </a:extLst>
          </p:cNvPr>
          <p:cNvCxnSpPr>
            <a:cxnSpLocks/>
            <a:stCxn id="22" idx="3"/>
            <a:endCxn id="8" idx="0"/>
          </p:cNvCxnSpPr>
          <p:nvPr/>
        </p:nvCxnSpPr>
        <p:spPr>
          <a:xfrm>
            <a:off x="9696842" y="3255946"/>
            <a:ext cx="1574388" cy="99305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3e62213-47b3-4aac-b7fe-ed3ec4640514" xsi:nil="true"/>
    <_activity xmlns="53e62213-47b3-4aac-b7fe-ed3ec464051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5B28DCED5E644788C94748E89E97BE" ma:contentTypeVersion="16" ma:contentTypeDescription="Create a new document." ma:contentTypeScope="" ma:versionID="97e706bb5ddf41bae4d2cbe1ff5f2948">
  <xsd:schema xmlns:xsd="http://www.w3.org/2001/XMLSchema" xmlns:xs="http://www.w3.org/2001/XMLSchema" xmlns:p="http://schemas.microsoft.com/office/2006/metadata/properties" xmlns:ns3="53e62213-47b3-4aac-b7fe-ed3ec4640514" xmlns:ns4="0381609e-ee8d-4390-a996-16f81bd456aa" targetNamespace="http://schemas.microsoft.com/office/2006/metadata/properties" ma:root="true" ma:fieldsID="f057588267d469ee4e7de8d844fdc811" ns3:_="" ns4:_="">
    <xsd:import namespace="53e62213-47b3-4aac-b7fe-ed3ec4640514"/>
    <xsd:import namespace="0381609e-ee8d-4390-a996-16f81bd456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e62213-47b3-4aac-b7fe-ed3ec46405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1609e-ee8d-4390-a996-16f81bd456a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0381609e-ee8d-4390-a996-16f81bd456aa"/>
    <ds:schemaRef ds:uri="http://schemas.microsoft.com/office/infopath/2007/PartnerControls"/>
    <ds:schemaRef ds:uri="http://purl.org/dc/dcmitype/"/>
    <ds:schemaRef ds:uri="53e62213-47b3-4aac-b7fe-ed3ec4640514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2412905-7818-49D2-8901-C52E985747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e62213-47b3-4aac-b7fe-ed3ec4640514"/>
    <ds:schemaRef ds:uri="0381609e-ee8d-4390-a996-16f81bd456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942</TotalTime>
  <Words>1986</Words>
  <Application>Microsoft Office PowerPoint</Application>
  <PresentationFormat>Widescreen</PresentationFormat>
  <Paragraphs>491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Arial</vt:lpstr>
      <vt:lpstr>Avenir Next LT Pro</vt:lpstr>
      <vt:lpstr>Barlow Condensed</vt:lpstr>
      <vt:lpstr>Bierstadt</vt:lpstr>
      <vt:lpstr>Calibri</vt:lpstr>
      <vt:lpstr>Courier New</vt:lpstr>
      <vt:lpstr>Georgia</vt:lpstr>
      <vt:lpstr>Lato</vt:lpstr>
      <vt:lpstr>Posterama</vt:lpstr>
      <vt:lpstr>Posterama Bold</vt:lpstr>
      <vt:lpstr>Office Theme</vt:lpstr>
      <vt:lpstr>RECOMMENDER SYSTEM FOR MOVIES</vt:lpstr>
      <vt:lpstr>CUPRINS</vt:lpstr>
      <vt:lpstr>EVALUATING RECOMMENDER SYSTEMS</vt:lpstr>
      <vt:lpstr>TRAINTEST AND CROSS VALIDATION</vt:lpstr>
      <vt:lpstr>ACCURACY METRICS</vt:lpstr>
      <vt:lpstr>EVALUATING TOP-N RECOMMENDERS</vt:lpstr>
      <vt:lpstr>MORE ON ACCURACY</vt:lpstr>
      <vt:lpstr>BUILDING RECOMMENDATION ENGINE</vt:lpstr>
      <vt:lpstr>OUR RECOMMENDER ENGINE ARCHITECTURE</vt:lpstr>
      <vt:lpstr>CONTENT-BASED FILTERING</vt:lpstr>
      <vt:lpstr>COSINE SIMILARITY</vt:lpstr>
      <vt:lpstr>K-NEAREST NEIGHBORS</vt:lpstr>
      <vt:lpstr>NEIGHBORHOOD BASED COLLABORATIVE FILTERING</vt:lpstr>
      <vt:lpstr>SIMILARITY METRICS</vt:lpstr>
      <vt:lpstr>USER-BASED  COLLABORATIVE FILTERING</vt:lpstr>
      <vt:lpstr>CANDIDATE SCORING</vt:lpstr>
      <vt:lpstr>ITEM-BASED COLLABORATIVE FILTERING</vt:lpstr>
      <vt:lpstr>KNN RECOMMENDERS</vt:lpstr>
      <vt:lpstr>USER-BASED KNN </vt:lpstr>
      <vt:lpstr>MATRIX FACTORIZATION METHODS</vt:lpstr>
      <vt:lpstr>PRINCIPAL COMPONENT ANALYSIS</vt:lpstr>
      <vt:lpstr>PRINCIPAL COMPONENT ANALYSIS</vt:lpstr>
      <vt:lpstr>SINGLE VALUE DECOMPOSITION </vt:lpstr>
      <vt:lpstr>DEEP LEARNING</vt:lpstr>
      <vt:lpstr>Deep learning</vt:lpstr>
      <vt:lpstr>Deep learning</vt:lpstr>
      <vt:lpstr> Deep learning</vt:lpstr>
      <vt:lpstr>Deep learning</vt:lpstr>
      <vt:lpstr>Deep learning</vt:lpstr>
      <vt:lpstr>DEEP LEARNING</vt:lpstr>
      <vt:lpstr>PowerPoint Presentation</vt:lpstr>
      <vt:lpstr>Spark in a nutshell</vt:lpstr>
      <vt:lpstr>RDD-Resilient distributed Dataset</vt:lpstr>
      <vt:lpstr>RDD recommendation</vt:lpstr>
      <vt:lpstr>PowerPoint Presentation</vt:lpstr>
      <vt:lpstr>2M entries result </vt:lpstr>
      <vt:lpstr>PowerPoint Presentation</vt:lpstr>
      <vt:lpstr>DSSTNE</vt:lpstr>
      <vt:lpstr>DSSTNE&amp; SPARK Scaling</vt:lpstr>
      <vt:lpstr>Amazon SAGEMAKER</vt:lpstr>
      <vt:lpstr>Sagemaker converting</vt:lpstr>
      <vt:lpstr>Sagemaker Predictions</vt:lpstr>
      <vt:lpstr>YouTube case study</vt:lpstr>
      <vt:lpstr>Netflix Case STUDY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Adrian BEJENARU (106939)</dc:creator>
  <cp:lastModifiedBy>Bajenaru Madalina-Ioana</cp:lastModifiedBy>
  <cp:revision>16</cp:revision>
  <dcterms:created xsi:type="dcterms:W3CDTF">2023-01-18T17:29:47Z</dcterms:created>
  <dcterms:modified xsi:type="dcterms:W3CDTF">2023-01-19T14:39:41Z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0x010100F75B28DCED5E644788C94748E89E97BE</vt:lpwstr>
  </property>
</Properties>
</file>